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418" r:id="rId3"/>
    <p:sldId id="2076138291" r:id="rId4"/>
    <p:sldId id="2076138292" r:id="rId5"/>
    <p:sldId id="2076138293" r:id="rId6"/>
    <p:sldId id="257" r:id="rId7"/>
    <p:sldId id="419" r:id="rId8"/>
    <p:sldId id="2076137764" r:id="rId9"/>
    <p:sldId id="2076137765" r:id="rId10"/>
    <p:sldId id="2076137763" r:id="rId11"/>
    <p:sldId id="258" r:id="rId12"/>
    <p:sldId id="2076137766" r:id="rId13"/>
    <p:sldId id="2076137767" r:id="rId14"/>
    <p:sldId id="2076137314" r:id="rId15"/>
    <p:sldId id="2076137329" r:id="rId16"/>
    <p:sldId id="10038" r:id="rId17"/>
    <p:sldId id="2076138286" r:id="rId18"/>
    <p:sldId id="420" r:id="rId19"/>
    <p:sldId id="421" r:id="rId20"/>
    <p:sldId id="2076138287" r:id="rId21"/>
    <p:sldId id="2076137768" r:id="rId22"/>
    <p:sldId id="42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2" autoAdjust="0"/>
    <p:restoredTop sz="67891" autoAdjust="0"/>
  </p:normalViewPr>
  <p:slideViewPr>
    <p:cSldViewPr snapToGrid="0" showGuides="1">
      <p:cViewPr varScale="1">
        <p:scale>
          <a:sx n="85" d="100"/>
          <a:sy n="85" d="100"/>
        </p:scale>
        <p:origin x="2144" y="160"/>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12/2/23</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learn/modules/use-data-loading-best-practices-azure-synapse-analytic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synapse-analytics/overview-what-i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ynapse-analytics/sql/data-loading-best-practice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ocs.microsoft.com/en-us/learn/modules/use-data-loading-best-practices-azure-synapse-analytic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set an agenda for today’s presentation in which we are going to </a:t>
            </a:r>
            <a:r>
              <a:rPr lang="en-US" sz="1200"/>
              <a:t>discuss these topics.</a:t>
            </a:r>
            <a:endParaRPr lang="en-GB" b="0" dirty="0"/>
          </a:p>
          <a:p>
            <a:pPr>
              <a:buFont typeface="Arial" panose="020B0604020202020204" pitchFamily="34" charset="0"/>
              <a:buNone/>
            </a:pPr>
            <a:endParaRPr lang="en-US" sz="1200" dirty="0">
              <a:latin typeface="Helvetica Neue"/>
              <a:sym typeface="Helvetica Neue"/>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IE" sz="1200" dirty="0"/>
          </a:p>
          <a:p>
            <a:r>
              <a:rPr lang="en-IE" sz="1200" dirty="0"/>
              <a:t>Don’t take too much time in order to present the agenda. Make the points in the topics. </a:t>
            </a:r>
            <a:endParaRPr lang="en-US" sz="1200" dirty="0"/>
          </a:p>
          <a:p>
            <a:endParaRPr lang="en-GB" dirty="0"/>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a:t>
            </a:fld>
            <a:endParaRPr lang="en-US"/>
          </a:p>
        </p:txBody>
      </p:sp>
    </p:spTree>
    <p:extLst>
      <p:ext uri="{BB962C8B-B14F-4D97-AF65-F5344CB8AC3E}">
        <p14:creationId xmlns:p14="http://schemas.microsoft.com/office/powerpoint/2010/main" val="1206117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Talking Points:</a:t>
            </a:r>
          </a:p>
          <a:p>
            <a:endParaRPr lang="en-IE" dirty="0"/>
          </a:p>
          <a:p>
            <a:r>
              <a:rPr lang="en-IE" dirty="0"/>
              <a:t>Let’s look at how you can ingest data at petabyte-scale using Azure Data Factory or Synapse Pipelines.</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11</a:t>
            </a:fld>
            <a:endParaRPr lang="en-US"/>
          </a:p>
        </p:txBody>
      </p:sp>
    </p:spTree>
    <p:extLst>
      <p:ext uri="{BB962C8B-B14F-4D97-AF65-F5344CB8AC3E}">
        <p14:creationId xmlns:p14="http://schemas.microsoft.com/office/powerpoint/2010/main" val="2053942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 the world of big data, raw, unorganized data is often stored in relational, non-relational, and other storage systems. However, on its own, raw data doesn't have the proper context or meaning to provide meaningful insights to analysts, data scientists, or business decision makers.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Big data requires a service that can orchestrate and operationalize processes to refine these enormous stores of raw data into actionable business insights. Azure Data Factory is a managed cloud service that's built for these complex hybrid extract-transform-load (ETL), extract-load-transform (ELT), and data integration projects.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Azure Data Factory is the platform that solves such data scenarios.</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12</a:t>
            </a:fld>
            <a:endParaRPr lang="en-US"/>
          </a:p>
        </p:txBody>
      </p:sp>
    </p:spTree>
    <p:extLst>
      <p:ext uri="{BB962C8B-B14F-4D97-AF65-F5344CB8AC3E}">
        <p14:creationId xmlns:p14="http://schemas.microsoft.com/office/powerpoint/2010/main" val="4012372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Linked Services: Link a data store to Azure Data Factory or Synapse Pipelines. Very much link connection strings. They define the connection information needed for the service to connect to external references.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Data sets: A data set is a named view of data that simply points or reference the data you want to use in your activities.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Activities: Define the actions to perform on your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Pipelines: Logical grouping of activities that together perform a task</a:t>
            </a:r>
          </a:p>
        </p:txBody>
      </p:sp>
      <p:sp>
        <p:nvSpPr>
          <p:cNvPr id="4" name="Slide Number Placeholder 3"/>
          <p:cNvSpPr>
            <a:spLocks noGrp="1"/>
          </p:cNvSpPr>
          <p:nvPr>
            <p:ph type="sldNum" sz="quarter" idx="5"/>
          </p:nvPr>
        </p:nvSpPr>
        <p:spPr/>
        <p:txBody>
          <a:bodyPr/>
          <a:lstStyle/>
          <a:p>
            <a:fld id="{37E24C93-78CA-4AF0-9E77-825D60ABA46D}" type="slidenum">
              <a:rPr lang="en-US" smtClean="0"/>
              <a:t>13</a:t>
            </a:fld>
            <a:endParaRPr lang="en-US"/>
          </a:p>
        </p:txBody>
      </p:sp>
    </p:spTree>
    <p:extLst>
      <p:ext uri="{BB962C8B-B14F-4D97-AF65-F5344CB8AC3E}">
        <p14:creationId xmlns:p14="http://schemas.microsoft.com/office/powerpoint/2010/main" val="2873561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Aft>
                <a:spcPts val="600"/>
              </a:spcAft>
              <a:buFont typeface="Arial" panose="020B0604020202020204" pitchFamily="34" charset="0"/>
              <a:buChar char="•"/>
            </a:pPr>
            <a:r>
              <a:rPr lang="en-US" sz="1200" dirty="0"/>
              <a:t>Create pipelines to ingest, transform and load data with 95+ inbuilt connectors.</a:t>
            </a:r>
          </a:p>
          <a:p>
            <a:pPr marL="171450" indent="-171450">
              <a:lnSpc>
                <a:spcPct val="150000"/>
              </a:lnSpc>
              <a:spcAft>
                <a:spcPts val="600"/>
              </a:spcAft>
              <a:buFont typeface="Arial" panose="020B0604020202020204" pitchFamily="34" charset="0"/>
              <a:buChar char="•"/>
            </a:pPr>
            <a:r>
              <a:rPr lang="en-US" sz="1200" dirty="0"/>
              <a:t>Pipelines offer a wide range of activities that they can perform.</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They provide ability to load data from a storage account or other connectors to the desired linked service. </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You can load data by manual execution of the pipeline or by orchestration.</a:t>
            </a:r>
          </a:p>
          <a:p>
            <a:endParaRPr lang="en-US" sz="1400" b="1" dirty="0">
              <a:solidFill>
                <a:schemeClr val="tx2"/>
              </a:solidFill>
              <a:latin typeface="+mj-lt"/>
            </a:endParaRPr>
          </a:p>
          <a:p>
            <a:r>
              <a:rPr lang="en-US" sz="1400" b="1" dirty="0">
                <a:solidFill>
                  <a:schemeClr val="tx2"/>
                </a:solidFill>
                <a:latin typeface="+mj-lt"/>
              </a:rPr>
              <a:t>Benefits</a:t>
            </a:r>
            <a:endParaRPr lang="en-US" sz="1200" b="1" dirty="0">
              <a:solidFill>
                <a:schemeClr val="tx2"/>
              </a:solidFill>
              <a:latin typeface="+mj-lt"/>
              <a:cs typeface="+mn-cs"/>
            </a:endParaRPr>
          </a:p>
          <a:p>
            <a:pPr marL="171450" indent="-171450">
              <a:buFont typeface="Arial" panose="020B0604020202020204" pitchFamily="34" charset="0"/>
              <a:buChar char="•"/>
            </a:pPr>
            <a:r>
              <a:rPr lang="en-US" sz="1200" dirty="0">
                <a:solidFill>
                  <a:schemeClr val="tx1"/>
                </a:solidFill>
                <a:cs typeface="Segoe UI" panose="020B0502040204020203" pitchFamily="34" charset="0"/>
              </a:rPr>
              <a:t>Pipelines support common </a:t>
            </a:r>
            <a:r>
              <a:rPr lang="en-US" sz="1200">
                <a:solidFill>
                  <a:schemeClr val="tx1"/>
                </a:solidFill>
                <a:cs typeface="Segoe UI" panose="020B0502040204020203" pitchFamily="34" charset="0"/>
              </a:rPr>
              <a:t>loading patterns and provide </a:t>
            </a:r>
            <a:r>
              <a:rPr lang="en-US" sz="1200" dirty="0">
                <a:solidFill>
                  <a:schemeClr val="tx1"/>
                </a:solidFill>
                <a:cs typeface="Segoe UI" panose="020B0502040204020203" pitchFamily="34" charset="0"/>
              </a:rPr>
              <a:t>fully parallel loading into the data lake or SQL tables.</a:t>
            </a:r>
          </a:p>
          <a:p>
            <a:pPr marL="171450" indent="-171450">
              <a:buFont typeface="Arial" panose="020B0604020202020204" pitchFamily="34" charset="0"/>
              <a:buChar char="•"/>
            </a:pPr>
            <a:r>
              <a:rPr lang="en-US" sz="1200" dirty="0">
                <a:solidFill>
                  <a:schemeClr val="tx1"/>
                </a:solidFill>
                <a:cs typeface="Segoe UI" panose="020B0502040204020203" pitchFamily="34" charset="0"/>
              </a:rPr>
              <a:t>All of this is done through a graphical development experience.</a:t>
            </a:r>
          </a:p>
          <a:p>
            <a:pPr marL="171450" indent="-171450">
              <a:lnSpc>
                <a:spcPct val="150000"/>
              </a:lnSpc>
              <a:spcAft>
                <a:spcPts val="600"/>
              </a:spcAft>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16</a:t>
            </a:fld>
            <a:endParaRPr lang="en-US"/>
          </a:p>
        </p:txBody>
      </p:sp>
    </p:spTree>
    <p:extLst>
      <p:ext uri="{BB962C8B-B14F-4D97-AF65-F5344CB8AC3E}">
        <p14:creationId xmlns:p14="http://schemas.microsoft.com/office/powerpoint/2010/main" val="3361961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t>TALKING POINTS</a:t>
            </a:r>
          </a:p>
          <a:p>
            <a:pPr>
              <a:defRPr/>
            </a:pPr>
            <a:endParaRPr lang="en-US" sz="1400" b="1" dirty="0">
              <a:latin typeface="Segoe UI"/>
              <a:cs typeface="Segoe UI"/>
            </a:endParaRPr>
          </a:p>
          <a:p>
            <a:r>
              <a:rPr lang="en-GB" b="0" i="0" dirty="0">
                <a:solidFill>
                  <a:srgbClr val="171717"/>
                </a:solidFill>
                <a:effectLst/>
                <a:latin typeface="Segoe UI"/>
                <a:cs typeface="Segoe UI"/>
              </a:rPr>
              <a:t>Before looking at petabyte-scale ingestion, lets quickly compare Azure Data Factory with Synapse Pipelines. ADF and Synapse Pipelines are essentially the same product, and they share the same code base. However, there are a few differences you should be aware of, most notably that Synapse Pipelines does not allow the use of the SSIS Integration Runtime.</a:t>
            </a:r>
            <a:endParaRPr lang="en-GB" sz="1200" dirty="0">
              <a:solidFill>
                <a:srgbClr val="171717"/>
              </a:solidFill>
              <a:latin typeface="Segoe UI"/>
              <a:cs typeface="Segoe UI"/>
            </a:endParaRPr>
          </a:p>
          <a:p>
            <a:endParaRPr lang="en-US" dirty="0">
              <a:solidFill>
                <a:srgbClr val="000000"/>
              </a:solidFill>
              <a:cs typeface="Segoe UI"/>
            </a:endParaRPr>
          </a:p>
          <a:p>
            <a:r>
              <a:rPr lang="en-US" sz="1200" b="1" dirty="0"/>
              <a:t>PRESENTER NOTES AND GUIDANCE</a:t>
            </a:r>
          </a:p>
          <a:p>
            <a:endParaRPr lang="en-US" sz="1200" dirty="0"/>
          </a:p>
          <a:p>
            <a:r>
              <a:rPr lang="en-US" sz="1200" dirty="0"/>
              <a:t>Review:</a:t>
            </a:r>
          </a:p>
          <a:p>
            <a:r>
              <a:rPr lang="en-US" sz="1200" dirty="0"/>
              <a:t>https://docs.microsoft.com/en-us/azure/synapse-analytics/data-integration/concepts-data-factory-differences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18</a:t>
            </a:fld>
            <a:endParaRPr lang="en-US"/>
          </a:p>
        </p:txBody>
      </p:sp>
    </p:spTree>
    <p:extLst>
      <p:ext uri="{BB962C8B-B14F-4D97-AF65-F5344CB8AC3E}">
        <p14:creationId xmlns:p14="http://schemas.microsoft.com/office/powerpoint/2010/main" val="13529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200" b="1" dirty="0"/>
              <a:t>Talking points</a:t>
            </a:r>
          </a:p>
          <a:p>
            <a:endParaRPr lang="en-US" sz="1200" b="1" dirty="0"/>
          </a:p>
          <a:p>
            <a:r>
              <a:rPr lang="en-GB" sz="3200" b="0" i="0" dirty="0">
                <a:solidFill>
                  <a:srgbClr val="171717"/>
                </a:solidFill>
                <a:effectLst/>
                <a:latin typeface="Segoe UI" panose="020B0502040204020203" pitchFamily="34" charset="0"/>
              </a:rPr>
              <a:t>The Copy Data Activity provides a method for building code-free data ingestion pipelines that do not require any transformation during the extraction of the data. The Copy Activity has support for over 100 native connectors. This method can suit new start-up projects that have a simple method of extraction to an intermediary data store. An example of ingesting data using the Copy Activity can include extracting data from multiple source database systems and outputting the data to files in a data lake store.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dirty="0"/>
              <a:t>The Copy activity performs the following steps:</a:t>
            </a:r>
          </a:p>
          <a:p>
            <a:endParaRPr lang="en-US" sz="1200" dirty="0"/>
          </a:p>
          <a:p>
            <a:pPr marL="228600" indent="-228600">
              <a:buFont typeface="+mj-lt"/>
              <a:buAutoNum type="arabicPeriod"/>
            </a:pPr>
            <a:r>
              <a:rPr lang="en-US" sz="1200" dirty="0"/>
              <a:t>Reads data from a source data store.</a:t>
            </a:r>
          </a:p>
          <a:p>
            <a:pPr marL="228600" indent="-228600">
              <a:buFont typeface="+mj-lt"/>
              <a:buAutoNum type="arabicPeriod"/>
            </a:pPr>
            <a:r>
              <a:rPr lang="en-US" sz="1200" dirty="0"/>
              <a:t>Performs serialization/deserialization, compression/decompression, column mapping, and so on. It performs these operations based on the configuration of the input dataset, output dataset, and Copy activity.</a:t>
            </a:r>
          </a:p>
          <a:p>
            <a:pPr marL="228600" indent="-228600">
              <a:buFont typeface="+mj-lt"/>
              <a:buAutoNum type="arabicPeriod"/>
            </a:pPr>
            <a:r>
              <a:rPr lang="en-US" sz="1200" dirty="0"/>
              <a:t>Writes data to the sink/destination data store</a:t>
            </a:r>
            <a:endParaRPr lang="en-GB" sz="1200" dirty="0"/>
          </a:p>
          <a:p>
            <a:endParaRPr lang="en-US" sz="1200" b="0" i="0" kern="1200" dirty="0">
              <a:solidFill>
                <a:schemeClr val="tx1"/>
              </a:solidFill>
              <a:effectLst/>
              <a:latin typeface="+mn-lt"/>
              <a:ea typeface="+mn-ea"/>
              <a:cs typeface="+mn-cs"/>
            </a:endParaRPr>
          </a:p>
          <a:p>
            <a:endParaRPr lang="en-US" sz="1200" dirty="0"/>
          </a:p>
          <a:p>
            <a:r>
              <a:rPr lang="en-US" sz="1200" b="1" dirty="0"/>
              <a:t>Instructor notes and guidance.</a:t>
            </a:r>
          </a:p>
          <a:p>
            <a:endParaRPr lang="en-US" sz="1200" dirty="0"/>
          </a:p>
          <a:p>
            <a:r>
              <a:rPr lang="en-GB" sz="1200" dirty="0"/>
              <a:t>You may want to consider running a simple demo of the copy activity yourself to show how to setup the copy activity in Azure Data Factory/Azure Synapse pipelines. Inform the students that they will get to explore the Copy Activity in exercise 2 of the lab.</a:t>
            </a:r>
          </a:p>
          <a:p>
            <a:endParaRPr lang="en-GB" sz="12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1" dirty="0"/>
              <a:t>Recommended reading for this slide</a:t>
            </a:r>
          </a:p>
          <a:p>
            <a:endParaRPr lang="en-GB" sz="1200" dirty="0"/>
          </a:p>
          <a:p>
            <a:r>
              <a:rPr lang="en-GB" sz="3200" dirty="0">
                <a:hlinkClick r:id="rId3"/>
              </a:rPr>
              <a:t>Use data loading best practices in Azure Synapse Analytics - Learn | Microsoft Docs</a:t>
            </a:r>
            <a:endParaRPr lang="en-GB" sz="1200" dirty="0"/>
          </a:p>
          <a:p>
            <a:endParaRPr lang="en-GB" sz="1200" dirty="0"/>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19</a:t>
            </a:fld>
            <a:endParaRPr lang="en-US"/>
          </a:p>
        </p:txBody>
      </p:sp>
    </p:spTree>
    <p:extLst>
      <p:ext uri="{BB962C8B-B14F-4D97-AF65-F5344CB8AC3E}">
        <p14:creationId xmlns:p14="http://schemas.microsoft.com/office/powerpoint/2010/main" val="2806206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PolyBase,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PolyBase loads are limited to rows smaller than 1 MB. It cannot be used to load to VARCHR(MAX), NVARCHAR(MAX), or VARBINARY(MAX).</a:t>
            </a:r>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Helvetica Neue"/>
              </a:rPr>
              <a:t>TALKING POINTS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Let’s put this into reality and show you how it works.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buSzPct val="100000"/>
            </a:pPr>
            <a:r>
              <a:rPr lang="en-GB" sz="1200" spc="0" dirty="0">
                <a:latin typeface="+mn-lt"/>
              </a:rPr>
              <a:t>This lab teaches students how to ingest data into the data warehouse through T-SQL scripts and Synapse Analytics integration pipelines. The student will learn how to load data into Synapse dedicated SQL pools with </a:t>
            </a:r>
            <a:r>
              <a:rPr lang="en-GB" sz="1200" spc="0" dirty="0" err="1">
                <a:latin typeface="+mn-lt"/>
              </a:rPr>
              <a:t>PolyBase</a:t>
            </a:r>
            <a:r>
              <a:rPr lang="en-GB" sz="1200" spc="0" dirty="0">
                <a:latin typeface="+mn-lt"/>
              </a:rPr>
              <a:t> and COPY using T-SQL. The student will also learn how to use workload management along with a Copy activity in a Azure Synapse pipeline for petabyte-scale data ingestion.</a:t>
            </a:r>
            <a:endParaRPr lang="en-US" sz="1200" spc="0" dirty="0">
              <a:latin typeface="+mn-lt"/>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exercise one, you will explore loading data by using Transact-SQL statements, and deliberately compare </a:t>
            </a:r>
            <a:r>
              <a:rPr lang="en-US" dirty="0" err="1"/>
              <a:t>PolyBase</a:t>
            </a:r>
            <a:r>
              <a:rPr lang="en-US" dirty="0"/>
              <a:t> and the Copy command so that the student get to see for themselves which method they would like to use. Code is provided in the lab, but you may want to take students who are less familiar with T-SQL through the code, so they understand how it work. Exercise 2 begins by exploring the data loading best practice of working with workload management so that you can manage the priority of a data load. They then move onto the Copy Activity to simplify data ingestion, and deep dive into the settings that are required to set this up successfully.  </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22</a:t>
            </a:fld>
            <a:endParaRPr lang="en-US"/>
          </a:p>
        </p:txBody>
      </p:sp>
    </p:spTree>
    <p:extLst>
      <p:ext uri="{BB962C8B-B14F-4D97-AF65-F5344CB8AC3E}">
        <p14:creationId xmlns:p14="http://schemas.microsoft.com/office/powerpoint/2010/main" val="1674645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“Ingest and load data into the data warehouse”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3</a:t>
            </a:fld>
            <a:endParaRPr lang="en-US"/>
          </a:p>
        </p:txBody>
      </p:sp>
    </p:spTree>
    <p:extLst>
      <p:ext uri="{BB962C8B-B14F-4D97-AF65-F5344CB8AC3E}">
        <p14:creationId xmlns:p14="http://schemas.microsoft.com/office/powerpoint/2010/main" val="2840239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dedicated SQL pools as being the data warehouse part of Synapse. They represent the massively parallel processing (MPP) part of the equation and replace the functionality of the older Azure SQL Data Warehouse product.</a:t>
            </a:r>
          </a:p>
        </p:txBody>
      </p:sp>
      <p:sp>
        <p:nvSpPr>
          <p:cNvPr id="4" name="Slide Number Placeholder 3"/>
          <p:cNvSpPr>
            <a:spLocks noGrp="1"/>
          </p:cNvSpPr>
          <p:nvPr>
            <p:ph type="sldNum" sz="quarter" idx="5"/>
          </p:nvPr>
        </p:nvSpPr>
        <p:spPr/>
        <p:txBody>
          <a:bodyPr/>
          <a:lstStyle/>
          <a:p>
            <a:fld id="{DC284524-EC40-4BAB-BEF8-404733AEFF03}" type="slidenum">
              <a:rPr lang="en-US" smtClean="0"/>
              <a:t>4</a:t>
            </a:fld>
            <a:endParaRPr lang="en-US"/>
          </a:p>
        </p:txBody>
      </p:sp>
    </p:spTree>
    <p:extLst>
      <p:ext uri="{BB962C8B-B14F-4D97-AF65-F5344CB8AC3E}">
        <p14:creationId xmlns:p14="http://schemas.microsoft.com/office/powerpoint/2010/main" val="1275831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t>TALKING POINTS</a:t>
            </a:r>
          </a:p>
          <a:p>
            <a:pPr>
              <a:defRPr/>
            </a:pPr>
            <a:endParaRPr lang="en-US" sz="1400" b="1" dirty="0">
              <a:latin typeface="Segoe UI"/>
              <a:cs typeface="Segoe UI"/>
            </a:endParaRPr>
          </a:p>
          <a:p>
            <a:r>
              <a:rPr lang="en-GB" b="0" i="0" dirty="0">
                <a:solidFill>
                  <a:srgbClr val="171717"/>
                </a:solidFill>
                <a:effectLst/>
                <a:latin typeface="Segoe UI"/>
                <a:cs typeface="Segoe UI"/>
              </a:rPr>
              <a:t>Synapse SQL offers both </a:t>
            </a:r>
            <a:r>
              <a:rPr lang="en-GB" b="1" i="0" dirty="0">
                <a:solidFill>
                  <a:srgbClr val="171717"/>
                </a:solidFill>
                <a:effectLst/>
                <a:latin typeface="Segoe UI"/>
                <a:cs typeface="Segoe UI"/>
              </a:rPr>
              <a:t>serverless</a:t>
            </a:r>
            <a:r>
              <a:rPr lang="en-GB" b="0" i="0" dirty="0">
                <a:solidFill>
                  <a:srgbClr val="171717"/>
                </a:solidFill>
                <a:effectLst/>
                <a:latin typeface="Segoe UI"/>
                <a:cs typeface="Segoe UI"/>
              </a:rPr>
              <a:t> and </a:t>
            </a:r>
            <a:r>
              <a:rPr lang="en-GB" b="1" i="0" dirty="0">
                <a:solidFill>
                  <a:srgbClr val="171717"/>
                </a:solidFill>
                <a:effectLst/>
                <a:latin typeface="Segoe UI"/>
                <a:cs typeface="Segoe UI"/>
              </a:rPr>
              <a:t>dedicated</a:t>
            </a:r>
            <a:r>
              <a:rPr lang="en-GB" b="0" i="0" dirty="0">
                <a:solidFill>
                  <a:srgbClr val="171717"/>
                </a:solidFill>
                <a:effectLst/>
                <a:latin typeface="Segoe UI"/>
                <a:cs typeface="Segoe UI"/>
              </a:rPr>
              <a:t> resource models, offering consumption and billing options to fit your needs. For predictable performance and cost, provision pools to reserve processing power for data stored in SQL tables. For unplanned or bursty workloads, use the serverless, always-available SQL endpoint.</a:t>
            </a:r>
          </a:p>
          <a:p>
            <a:endParaRPr lang="en-GB" sz="1200" dirty="0">
              <a:solidFill>
                <a:srgbClr val="171717"/>
              </a:solidFill>
              <a:latin typeface="Segoe UI"/>
              <a:cs typeface="Segoe UI"/>
            </a:endParaRPr>
          </a:p>
          <a:p>
            <a:endParaRPr lang="en-US" dirty="0">
              <a:solidFill>
                <a:srgbClr val="000000"/>
              </a:solidFill>
              <a:cs typeface="Segoe UI"/>
            </a:endParaRPr>
          </a:p>
          <a:p>
            <a:r>
              <a:rPr lang="en-US" sz="1200" b="1" dirty="0"/>
              <a:t>PRESENTER NOTES AND GUIDANCE</a:t>
            </a:r>
          </a:p>
          <a:p>
            <a:endParaRPr lang="en-US" sz="1200" dirty="0"/>
          </a:p>
          <a:p>
            <a:r>
              <a:rPr lang="en-US" sz="1200" dirty="0"/>
              <a:t>Review:</a:t>
            </a:r>
          </a:p>
          <a:p>
            <a:r>
              <a:rPr lang="en-US" sz="1200" dirty="0"/>
              <a:t>What is Azure Synapse Analytics:</a:t>
            </a:r>
          </a:p>
          <a:p>
            <a:pPr>
              <a:defRPr/>
            </a:pPr>
            <a:r>
              <a:rPr lang="en-GB" dirty="0">
                <a:hlinkClick r:id="rId3"/>
              </a:rPr>
              <a:t>https://docs.microsoft.com/en-us/azure/synapse-analytics/overview-what-is</a:t>
            </a:r>
            <a:r>
              <a:rPr lang="en-GB" dirty="0"/>
              <a:t> </a:t>
            </a:r>
            <a:endParaRPr lang="en-US"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5</a:t>
            </a:fld>
            <a:endParaRPr lang="en-US" dirty="0"/>
          </a:p>
        </p:txBody>
      </p:sp>
    </p:spTree>
    <p:extLst>
      <p:ext uri="{BB962C8B-B14F-4D97-AF65-F5344CB8AC3E}">
        <p14:creationId xmlns:p14="http://schemas.microsoft.com/office/powerpoint/2010/main" val="13529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data loading best practices in Azure Synapse Analytics. How many of you have the need to explore data, or perform ad hoc transformation?</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6</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400" b="1" dirty="0"/>
              <a:t>Talking points</a:t>
            </a:r>
          </a:p>
          <a:p>
            <a:endParaRPr lang="en-US" sz="1400" b="1" dirty="0"/>
          </a:p>
          <a:p>
            <a:r>
              <a:rPr lang="en-US" sz="1400" b="0" dirty="0"/>
              <a:t>The first two best practices are straight forward. Splitting a large file into smaller files takes advantage of the parallelism provided by the Massively Parallel Processing (MPP) architecture within Azure Synapse Analytics dedicated SQL pools. Managing singleton updates to </a:t>
            </a:r>
            <a:r>
              <a:rPr lang="en-GB" sz="3600" b="0" i="0" dirty="0">
                <a:solidFill>
                  <a:srgbClr val="171717"/>
                </a:solidFill>
                <a:effectLst/>
                <a:latin typeface="Segoe UI" panose="020B0502040204020203" pitchFamily="34" charset="0"/>
              </a:rPr>
              <a:t>develop one process that writes the outputs of an INSERT statement to a file, and then another process to periodically load this file also takes advantage of the parallelism that Azure Synapse Analytics has.</a:t>
            </a:r>
          </a:p>
          <a:p>
            <a:endParaRPr lang="en-GB" sz="3600" b="0" i="0" dirty="0">
              <a:solidFill>
                <a:srgbClr val="171717"/>
              </a:solidFill>
              <a:effectLst/>
              <a:latin typeface="Segoe UI" panose="020B0502040204020203" pitchFamily="34" charset="0"/>
            </a:endParaRPr>
          </a:p>
          <a:p>
            <a:r>
              <a:rPr lang="en-GB" sz="3600" b="0" i="0" dirty="0">
                <a:solidFill>
                  <a:srgbClr val="171717"/>
                </a:solidFill>
                <a:effectLst/>
                <a:latin typeface="Segoe UI" panose="020B0502040204020203" pitchFamily="34" charset="0"/>
              </a:rPr>
              <a:t>The second two points manage concurrent access to the system to optimize the data loads. Setting up a dedicated data loading account, assigned to different resource classes dependent on the anticipated task will optimize load performance and maintain concurrency as required by managing the available resource slots available within the dedicated SQL Pool. Also reducing or minimizing the number of simultaneous load jobs at the same time manages the concurrent access to </a:t>
            </a:r>
            <a:r>
              <a:rPr lang="en-GB" sz="1400" dirty="0">
                <a:solidFill>
                  <a:srgbClr val="000000"/>
                </a:solidFill>
                <a:latin typeface="Segoe UI"/>
              </a:rPr>
              <a:t>Azure Synapse Analytics</a:t>
            </a:r>
            <a:endParaRPr lang="en-US" sz="1400" b="0" dirty="0"/>
          </a:p>
          <a:p>
            <a:endParaRPr lang="en-US" sz="1400" b="0" dirty="0"/>
          </a:p>
          <a:p>
            <a:r>
              <a:rPr lang="en-US" sz="1400" b="0" dirty="0"/>
              <a:t>If bullet points three and four are difficult to implement, then bullet point 5 could help. </a:t>
            </a:r>
            <a:r>
              <a:rPr lang="en-US" sz="1400" b="0" dirty="0">
                <a:latin typeface="Segoe UI" panose="020B0502040204020203" pitchFamily="34" charset="0"/>
                <a:cs typeface="Segoe UI" panose="020B0502040204020203" pitchFamily="34" charset="0"/>
              </a:rPr>
              <a:t>If you are unable to </a:t>
            </a:r>
            <a:r>
              <a:rPr lang="en-GB" sz="1400" b="0" dirty="0"/>
              <a:t>minimize the amount of concurrent load jobs, or </a:t>
            </a:r>
            <a:r>
              <a:rPr lang="en-US" sz="1400" b="0" dirty="0">
                <a:latin typeface="Segoe UI" panose="020B0502040204020203" pitchFamily="34" charset="0"/>
                <a:cs typeface="Segoe UI" panose="020B0502040204020203" pitchFamily="34" charset="0"/>
              </a:rPr>
              <a:t>allocate fixed resources to a workload group. You can assign maximum and minimum usage for </a:t>
            </a:r>
            <a:r>
              <a:rPr lang="en-US" sz="1400" dirty="0">
                <a:latin typeface="Segoe UI" panose="020B0502040204020203" pitchFamily="34" charset="0"/>
                <a:cs typeface="Segoe UI" panose="020B0502040204020203" pitchFamily="34" charset="0"/>
              </a:rPr>
              <a:t>varying resources under load. These adjustments can be done live without having to take Azure Synapse Analytics offline, and provides the following b</a:t>
            </a:r>
            <a:r>
              <a:rPr lang="en-US" sz="2000" dirty="0">
                <a:solidFill>
                  <a:srgbClr val="0078D7"/>
                </a:solidFill>
              </a:rPr>
              <a:t>enefits:</a:t>
            </a:r>
          </a:p>
          <a:p>
            <a:endParaRPr lang="en-US" sz="2000" dirty="0">
              <a:solidFill>
                <a:srgbClr val="0078D7"/>
              </a:solidFill>
            </a:endParaRPr>
          </a:p>
          <a:p>
            <a:pPr marL="171450" lvl="0" indent="-171450">
              <a:buFont typeface="Arial" panose="020B0604020202020204" pitchFamily="34" charset="0"/>
              <a:buChar char="•"/>
            </a:pPr>
            <a:r>
              <a:rPr lang="en-US" sz="1400" dirty="0">
                <a:latin typeface="Segoe UI" panose="020B0502040204020203" pitchFamily="34" charset="0"/>
                <a:cs typeface="Segoe UI" panose="020B0502040204020203" pitchFamily="34" charset="0"/>
              </a:rPr>
              <a:t>Reserve resources for a group of requests</a:t>
            </a:r>
          </a:p>
          <a:p>
            <a:pPr marL="171450" lvl="0" indent="-171450">
              <a:buFont typeface="Arial" panose="020B0604020202020204" pitchFamily="34" charset="0"/>
              <a:buChar char="•"/>
            </a:pPr>
            <a:r>
              <a:rPr lang="en-US" sz="1400" dirty="0">
                <a:latin typeface="Segoe UI" panose="020B0502040204020203" pitchFamily="34" charset="0"/>
                <a:cs typeface="Segoe UI" panose="020B0502040204020203" pitchFamily="34" charset="0"/>
              </a:rPr>
              <a:t>Limit the amount of resources a group of requests can consume</a:t>
            </a:r>
          </a:p>
          <a:p>
            <a:pPr marL="171450" lvl="0" indent="-171450">
              <a:buFont typeface="Arial" panose="020B0604020202020204" pitchFamily="34" charset="0"/>
              <a:buChar char="•"/>
            </a:pPr>
            <a:r>
              <a:rPr lang="en-US" sz="1400" dirty="0">
                <a:latin typeface="Segoe UI" panose="020B0502040204020203" pitchFamily="34" charset="0"/>
                <a:cs typeface="Segoe UI" panose="020B0502040204020203" pitchFamily="34" charset="0"/>
              </a:rPr>
              <a:t>Shared resources accessed based on importance level</a:t>
            </a:r>
          </a:p>
          <a:p>
            <a:pPr marL="171450" lvl="0" indent="-171450">
              <a:buFont typeface="Arial" panose="020B0604020202020204" pitchFamily="34" charset="0"/>
              <a:buChar char="•"/>
            </a:pPr>
            <a:r>
              <a:rPr lang="en-GB" sz="1400" dirty="0">
                <a:latin typeface="Segoe UI" panose="020B0502040204020203" pitchFamily="34" charset="0"/>
                <a:cs typeface="Segoe UI" panose="020B0502040204020203" pitchFamily="34" charset="0"/>
              </a:rPr>
              <a:t>Setting the Query timeout value reduces the need for DBAs to  runaway queries</a:t>
            </a:r>
          </a:p>
          <a:p>
            <a:pPr marL="0" lvl="0" indent="0">
              <a:buFont typeface="Arial" panose="020B0604020202020204" pitchFamily="34" charset="0"/>
              <a:buNone/>
            </a:pPr>
            <a:br>
              <a:rPr lang="en-US" sz="2000" dirty="0">
                <a:solidFill>
                  <a:srgbClr val="0078D7"/>
                </a:solidFill>
              </a:rPr>
            </a:br>
            <a:r>
              <a:rPr lang="en-US" sz="1400" b="0" i="0" kern="1200" dirty="0">
                <a:solidFill>
                  <a:schemeClr val="tx1"/>
                </a:solidFill>
                <a:effectLst/>
                <a:latin typeface="+mn-lt"/>
                <a:ea typeface="+mn-ea"/>
                <a:cs typeface="+mn-cs"/>
              </a:rPr>
              <a:t>Exercise 1 of the lab focuses on the final bullet, specifically using </a:t>
            </a:r>
            <a:r>
              <a:rPr lang="en-US" sz="1400" b="0" i="0" kern="1200" dirty="0" err="1">
                <a:solidFill>
                  <a:schemeClr val="tx1"/>
                </a:solidFill>
                <a:effectLst/>
                <a:latin typeface="+mn-lt"/>
                <a:ea typeface="+mn-ea"/>
                <a:cs typeface="+mn-cs"/>
              </a:rPr>
              <a:t>PolyBase</a:t>
            </a:r>
            <a:r>
              <a:rPr lang="en-US" sz="1400" b="0" i="0" kern="1200" dirty="0">
                <a:solidFill>
                  <a:schemeClr val="tx1"/>
                </a:solidFill>
                <a:effectLst/>
                <a:latin typeface="+mn-lt"/>
                <a:ea typeface="+mn-ea"/>
                <a:cs typeface="+mn-cs"/>
              </a:rPr>
              <a:t>, and the Copy command, and you can share your own example or example of these from the lab </a:t>
            </a:r>
          </a:p>
          <a:p>
            <a:endParaRPr lang="en-US" sz="1400" dirty="0"/>
          </a:p>
          <a:p>
            <a:r>
              <a:rPr lang="en-US" sz="1400" b="1" dirty="0"/>
              <a:t>Instructor notes and guidance.</a:t>
            </a:r>
          </a:p>
          <a:p>
            <a:endParaRPr lang="en-US" sz="1400" dirty="0"/>
          </a:p>
          <a:p>
            <a:r>
              <a:rPr lang="en-GB" sz="1400" dirty="0"/>
              <a:t>You will spend about 15 minutes discussing some of the best practices on this slide. It is an important aspect of creating a scalable data warehousing solution. What is covered here are the more common best practise that we have observed with customers, there are others that you can add yourself from the following URL </a:t>
            </a:r>
            <a:r>
              <a:rPr lang="en-GB" sz="3600" dirty="0">
                <a:hlinkClick r:id="rId3"/>
              </a:rPr>
              <a:t>Data loading best practices - Azure Synapse Analytics | Microsoft Docs</a:t>
            </a:r>
            <a:endParaRPr lang="en-GB" sz="1400" dirty="0"/>
          </a:p>
          <a:p>
            <a:endParaRPr lang="en-GB" sz="1400" dirty="0"/>
          </a:p>
          <a:p>
            <a:endParaRPr lang="en-GB" sz="14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dirty="0"/>
              <a:t>Recommended reading for this slide</a:t>
            </a:r>
          </a:p>
          <a:p>
            <a:endParaRPr lang="en-GB" sz="1400" dirty="0"/>
          </a:p>
          <a:p>
            <a:r>
              <a:rPr lang="en-GB" sz="3600" dirty="0">
                <a:hlinkClick r:id="rId4"/>
              </a:rPr>
              <a:t>Use data loading best practices in Azure Synapse Analytics - Learn | Microsoft Docs</a:t>
            </a:r>
            <a:endParaRPr lang="en-GB" sz="1400" dirty="0"/>
          </a:p>
          <a:p>
            <a:endParaRPr lang="en-GB" sz="1400" dirty="0"/>
          </a:p>
        </p:txBody>
      </p:sp>
      <p:sp>
        <p:nvSpPr>
          <p:cNvPr id="4" name="Slide Number Placeholder 3"/>
          <p:cNvSpPr>
            <a:spLocks noGrp="1"/>
          </p:cNvSpPr>
          <p:nvPr>
            <p:ph type="sldNum" sz="quarter" idx="5"/>
          </p:nvPr>
        </p:nvSpPr>
        <p:spPr/>
        <p:txBody>
          <a:bodyPr/>
          <a:lstStyle/>
          <a:p>
            <a:fld id="{37E24C93-78CA-4AF0-9E77-825D60ABA46D}" type="slidenum">
              <a:rPr lang="en-US" smtClean="0"/>
              <a:t>7</a:t>
            </a:fld>
            <a:endParaRPr lang="en-US"/>
          </a:p>
        </p:txBody>
      </p:sp>
    </p:spTree>
    <p:extLst>
      <p:ext uri="{BB962C8B-B14F-4D97-AF65-F5344CB8AC3E}">
        <p14:creationId xmlns:p14="http://schemas.microsoft.com/office/powerpoint/2010/main" val="1604342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enables your SQL Server instance to query data with T-SQL directly from SQL Server, Oracle, Teradata, MongoDB, Hadoop clusters, Cosmos DB without separately installing client connection software. You can also use the generic ODBC connector to connect to additional providers using third-party ODBC drivers. </a:t>
            </a:r>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allows T-SQL queries to join the data from external sources to relational tables in an instance of SQL Server.</a:t>
            </a:r>
            <a:endParaRPr lang="en-US" dirty="0"/>
          </a:p>
          <a:p>
            <a:endParaRPr lang="en-US" dirty="0"/>
          </a:p>
          <a:p>
            <a:r>
              <a:rPr lang="en-US" dirty="0"/>
              <a:t>https://docs.microsoft.com/en-us/sql/relational-databases/polybase/polybase-guide?view=azure-sqldw-latest</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8</a:t>
            </a:fld>
            <a:endParaRPr lang="en-US"/>
          </a:p>
        </p:txBody>
      </p:sp>
    </p:spTree>
    <p:extLst>
      <p:ext uri="{BB962C8B-B14F-4D97-AF65-F5344CB8AC3E}">
        <p14:creationId xmlns:p14="http://schemas.microsoft.com/office/powerpoint/2010/main" val="26800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https://docs.microsoft.com/en-us/sql/relational-databases/polybase/polybase-guide?view=azure-sqldw-latest</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9</a:t>
            </a:fld>
            <a:endParaRPr lang="en-US"/>
          </a:p>
        </p:txBody>
      </p:sp>
    </p:spTree>
    <p:extLst>
      <p:ext uri="{BB962C8B-B14F-4D97-AF65-F5344CB8AC3E}">
        <p14:creationId xmlns:p14="http://schemas.microsoft.com/office/powerpoint/2010/main" val="3645319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t>TALKING POINTS</a:t>
            </a:r>
          </a:p>
          <a:p>
            <a:pPr>
              <a:defRPr/>
            </a:pPr>
            <a:endParaRPr lang="en-US" sz="1400" b="1" dirty="0">
              <a:latin typeface="Segoe UI"/>
              <a:cs typeface="Segoe UI"/>
            </a:endParaRPr>
          </a:p>
          <a:p>
            <a:r>
              <a:rPr lang="en-GB" b="0" i="0" dirty="0">
                <a:solidFill>
                  <a:srgbClr val="171717"/>
                </a:solidFill>
                <a:effectLst/>
                <a:latin typeface="Segoe UI"/>
                <a:cs typeface="Segoe UI"/>
              </a:rPr>
              <a:t>TODO: Add speaking points for this slide</a:t>
            </a:r>
            <a:endParaRPr lang="en-GB" sz="1200" dirty="0">
              <a:solidFill>
                <a:srgbClr val="171717"/>
              </a:solidFill>
              <a:latin typeface="Segoe UI"/>
              <a:cs typeface="Segoe UI"/>
            </a:endParaRPr>
          </a:p>
          <a:p>
            <a:endParaRPr lang="en-US" dirty="0">
              <a:solidFill>
                <a:srgbClr val="000000"/>
              </a:solidFill>
              <a:cs typeface="Segoe UI"/>
            </a:endParaRPr>
          </a:p>
          <a:p>
            <a:r>
              <a:rPr lang="en-US" sz="1200" b="1" dirty="0"/>
              <a:t>PRESENTER NOTES AND GUIDANCE</a:t>
            </a:r>
          </a:p>
          <a:p>
            <a:endParaRPr lang="en-US" sz="1200" dirty="0"/>
          </a:p>
          <a:p>
            <a:r>
              <a:rPr lang="en-US" sz="1200" dirty="0"/>
              <a:t>Review:</a:t>
            </a:r>
          </a:p>
          <a:p>
            <a:r>
              <a:rPr lang="en-US" sz="1200" dirty="0"/>
              <a:t>https://docs.microsoft.com/en-us/azure/synapse-analytics/data-integration/concepts-data-factory-differences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10</a:t>
            </a:fld>
            <a:endParaRPr lang="en-US"/>
          </a:p>
        </p:txBody>
      </p:sp>
    </p:spTree>
    <p:extLst>
      <p:ext uri="{BB962C8B-B14F-4D97-AF65-F5344CB8AC3E}">
        <p14:creationId xmlns:p14="http://schemas.microsoft.com/office/powerpoint/2010/main" val="32848671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4.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39">
            <a:extLst>
              <a:ext uri="{96DAC541-7B7A-43D3-8B79-37D633B846F1}">
                <asvg:svgBlip xmlns:asvg="http://schemas.microsoft.com/office/drawing/2016/SVG/main" r:embed="rId40"/>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1">
            <a:extLst>
              <a:ext uri="{96DAC541-7B7A-43D3-8B79-37D633B846F1}">
                <asvg:svgBlip xmlns:asvg="http://schemas.microsoft.com/office/drawing/2016/SVG/main" r:embed="rId42"/>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7.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6.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Ingest and load data</a:t>
            </a:r>
            <a:br>
              <a:rPr lang="en-US" dirty="0"/>
            </a:br>
            <a:r>
              <a:rPr lang="en-US" dirty="0"/>
              <a:t>into the data warehouse</a:t>
            </a:r>
          </a:p>
        </p:txBody>
      </p:sp>
      <p:sp>
        <p:nvSpPr>
          <p:cNvPr id="5" name="Subtitle 4">
            <a:extLst>
              <a:ext uri="{FF2B5EF4-FFF2-40B4-BE49-F238E27FC236}">
                <a16:creationId xmlns:a16="http://schemas.microsoft.com/office/drawing/2014/main" id="{4D5B94F1-893D-46E4-A86D-E93DC6B0539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B1B558-BF82-4E7F-94CF-BE2882BCE50E}"/>
              </a:ext>
            </a:extLst>
          </p:cNvPr>
          <p:cNvSpPr/>
          <p:nvPr/>
        </p:nvSpPr>
        <p:spPr>
          <a:xfrm>
            <a:off x="6539345" y="1829430"/>
            <a:ext cx="5652655" cy="8115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D3B008-538C-4221-B6CC-D50EE1A24CF8}"/>
              </a:ext>
            </a:extLst>
          </p:cNvPr>
          <p:cNvSpPr/>
          <p:nvPr/>
        </p:nvSpPr>
        <p:spPr>
          <a:xfrm>
            <a:off x="0" y="1829430"/>
            <a:ext cx="5652655" cy="8115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EBDE7C79-9AD0-4B95-88DD-33F7D8E1976E}"/>
              </a:ext>
            </a:extLst>
          </p:cNvPr>
          <p:cNvCxnSpPr>
            <a:cxnSpLocks/>
          </p:cNvCxnSpPr>
          <p:nvPr/>
        </p:nvCxnSpPr>
        <p:spPr>
          <a:xfrm>
            <a:off x="6096000" y="1828800"/>
            <a:ext cx="0" cy="411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a:xfrm>
            <a:off x="7234764" y="6466371"/>
            <a:ext cx="4114800" cy="331932"/>
          </a:xfrm>
        </p:spPr>
        <p:txBody>
          <a:bodyPr/>
          <a:lstStyle/>
          <a:p>
            <a:r>
              <a:rPr lang="en-US"/>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a:xfrm>
            <a:off x="11636830" y="6466371"/>
            <a:ext cx="436355" cy="331932"/>
          </a:xfrm>
        </p:spPr>
        <p:txBody>
          <a:bodyPr/>
          <a:lstStyle/>
          <a:p>
            <a:fld id="{00F9DAA1-1DF7-43E0-8E29-0CE1148553C7}" type="slidenum">
              <a:rPr lang="en-US" smtClean="0"/>
              <a:pPr/>
              <a:t>10</a:t>
            </a:fld>
            <a:endParaRPr lang="en-US"/>
          </a:p>
        </p:txBody>
      </p:sp>
      <p:sp>
        <p:nvSpPr>
          <p:cNvPr id="6" name="Content Placeholder 5">
            <a:extLst>
              <a:ext uri="{FF2B5EF4-FFF2-40B4-BE49-F238E27FC236}">
                <a16:creationId xmlns:a16="http://schemas.microsoft.com/office/drawing/2014/main" id="{9D982996-F328-4ABC-A205-3C7049F27B3E}"/>
              </a:ext>
            </a:extLst>
          </p:cNvPr>
          <p:cNvSpPr>
            <a:spLocks noGrp="1"/>
          </p:cNvSpPr>
          <p:nvPr>
            <p:ph type="body" sz="quarter" idx="10"/>
          </p:nvPr>
        </p:nvSpPr>
        <p:spPr>
          <a:xfrm>
            <a:off x="647700" y="2905066"/>
            <a:ext cx="4912534" cy="3038534"/>
          </a:xfrm>
        </p:spPr>
        <p:txBody>
          <a:bodyPr>
            <a:normAutofit/>
          </a:bodyPr>
          <a:lstStyle/>
          <a:p>
            <a:r>
              <a:rPr lang="en-GB" dirty="0"/>
              <a:t>Needs CONTROL permission</a:t>
            </a:r>
          </a:p>
          <a:p>
            <a:endParaRPr lang="en-GB" dirty="0"/>
          </a:p>
          <a:p>
            <a:r>
              <a:rPr lang="en-GB" dirty="0"/>
              <a:t>How row width limits</a:t>
            </a:r>
          </a:p>
          <a:p>
            <a:endParaRPr lang="en-GB" dirty="0"/>
          </a:p>
          <a:p>
            <a:r>
              <a:rPr lang="en-GB" dirty="0"/>
              <a:t>No delimiters within text</a:t>
            </a:r>
          </a:p>
          <a:p>
            <a:endParaRPr lang="en-GB" dirty="0"/>
          </a:p>
          <a:p>
            <a:r>
              <a:rPr lang="en-GB" dirty="0"/>
              <a:t>Fixed line delimiter</a:t>
            </a:r>
          </a:p>
          <a:p>
            <a:endParaRPr lang="en-GB" dirty="0"/>
          </a:p>
          <a:p>
            <a:r>
              <a:rPr lang="en-GB" dirty="0"/>
              <a:t>Complex to set up in code</a:t>
            </a:r>
          </a:p>
        </p:txBody>
      </p:sp>
      <p:sp>
        <p:nvSpPr>
          <p:cNvPr id="7" name="Content Placeholder 6">
            <a:extLst>
              <a:ext uri="{FF2B5EF4-FFF2-40B4-BE49-F238E27FC236}">
                <a16:creationId xmlns:a16="http://schemas.microsoft.com/office/drawing/2014/main" id="{0D2D3EC8-50BA-4FD9-A167-BD69E36816F8}"/>
              </a:ext>
            </a:extLst>
          </p:cNvPr>
          <p:cNvSpPr>
            <a:spLocks noGrp="1"/>
          </p:cNvSpPr>
          <p:nvPr>
            <p:ph type="body" sz="quarter" idx="16"/>
          </p:nvPr>
        </p:nvSpPr>
        <p:spPr>
          <a:xfrm>
            <a:off x="647700" y="1828800"/>
            <a:ext cx="4912534" cy="795130"/>
          </a:xfrm>
        </p:spPr>
        <p:txBody>
          <a:bodyPr>
            <a:normAutofit/>
          </a:bodyPr>
          <a:lstStyle/>
          <a:p>
            <a:r>
              <a:rPr lang="en-US" dirty="0" err="1"/>
              <a:t>PolyBase</a:t>
            </a:r>
            <a:endParaRPr lang="en-US" dirty="0"/>
          </a:p>
        </p:txBody>
      </p:sp>
      <p:sp>
        <p:nvSpPr>
          <p:cNvPr id="2" name="Content Placeholder 1">
            <a:extLst>
              <a:ext uri="{FF2B5EF4-FFF2-40B4-BE49-F238E27FC236}">
                <a16:creationId xmlns:a16="http://schemas.microsoft.com/office/drawing/2014/main" id="{FFF8E607-DEFA-4726-9900-BF36257F57CE}"/>
              </a:ext>
            </a:extLst>
          </p:cNvPr>
          <p:cNvSpPr>
            <a:spLocks noGrp="1"/>
          </p:cNvSpPr>
          <p:nvPr>
            <p:ph type="body" sz="quarter" idx="17"/>
          </p:nvPr>
        </p:nvSpPr>
        <p:spPr>
          <a:xfrm>
            <a:off x="6631766" y="2905066"/>
            <a:ext cx="4912534" cy="3038534"/>
          </a:xfrm>
        </p:spPr>
        <p:txBody>
          <a:bodyPr/>
          <a:lstStyle/>
          <a:p>
            <a:r>
              <a:rPr lang="en-GB" dirty="0"/>
              <a:t>Relaxed permission</a:t>
            </a:r>
          </a:p>
          <a:p>
            <a:endParaRPr lang="en-GB" dirty="0"/>
          </a:p>
          <a:p>
            <a:r>
              <a:rPr lang="en-GB" dirty="0"/>
              <a:t>No row width limit</a:t>
            </a:r>
          </a:p>
          <a:p>
            <a:endParaRPr lang="en-GB" dirty="0"/>
          </a:p>
          <a:p>
            <a:r>
              <a:rPr lang="en-GB" dirty="0"/>
              <a:t>Supports delimiters in text</a:t>
            </a:r>
          </a:p>
          <a:p>
            <a:endParaRPr lang="en-GB" dirty="0"/>
          </a:p>
          <a:p>
            <a:r>
              <a:rPr lang="en-GB" dirty="0"/>
              <a:t>Supports custom column and row delimiters</a:t>
            </a:r>
          </a:p>
          <a:p>
            <a:endParaRPr lang="en-GB" dirty="0"/>
          </a:p>
          <a:p>
            <a:r>
              <a:rPr lang="en-GB" dirty="0"/>
              <a:t>Reduces amount of code</a:t>
            </a:r>
          </a:p>
        </p:txBody>
      </p:sp>
      <p:sp>
        <p:nvSpPr>
          <p:cNvPr id="3" name="Content Placeholder 2">
            <a:extLst>
              <a:ext uri="{FF2B5EF4-FFF2-40B4-BE49-F238E27FC236}">
                <a16:creationId xmlns:a16="http://schemas.microsoft.com/office/drawing/2014/main" id="{6CFACEB2-BB77-417B-A417-23AFBA929345}"/>
              </a:ext>
            </a:extLst>
          </p:cNvPr>
          <p:cNvSpPr>
            <a:spLocks noGrp="1"/>
          </p:cNvSpPr>
          <p:nvPr>
            <p:ph type="body" sz="quarter" idx="18"/>
          </p:nvPr>
        </p:nvSpPr>
        <p:spPr>
          <a:xfrm>
            <a:off x="6631766" y="1828800"/>
            <a:ext cx="4912534" cy="795130"/>
          </a:xfrm>
        </p:spPr>
        <p:txBody>
          <a:bodyPr/>
          <a:lstStyle/>
          <a:p>
            <a:r>
              <a:rPr lang="en-US" dirty="0"/>
              <a:t>COPY statement</a:t>
            </a:r>
          </a:p>
        </p:txBody>
      </p:sp>
      <p:sp>
        <p:nvSpPr>
          <p:cNvPr id="5" name="Title 4">
            <a:extLst>
              <a:ext uri="{FF2B5EF4-FFF2-40B4-BE49-F238E27FC236}">
                <a16:creationId xmlns:a16="http://schemas.microsoft.com/office/drawing/2014/main" id="{42E837BB-922D-4315-A68F-DCF835BA7C4E}"/>
              </a:ext>
            </a:extLst>
          </p:cNvPr>
          <p:cNvSpPr>
            <a:spLocks noGrp="1"/>
          </p:cNvSpPr>
          <p:nvPr>
            <p:ph type="title"/>
          </p:nvPr>
        </p:nvSpPr>
        <p:spPr>
          <a:xfrm>
            <a:off x="652462" y="346076"/>
            <a:ext cx="11234738" cy="568324"/>
          </a:xfrm>
        </p:spPr>
        <p:txBody>
          <a:bodyPr>
            <a:normAutofit/>
          </a:bodyPr>
          <a:lstStyle/>
          <a:p>
            <a:r>
              <a:rPr lang="en-GB" dirty="0"/>
              <a:t>Differences between </a:t>
            </a:r>
            <a:r>
              <a:rPr lang="en-GB" dirty="0" err="1"/>
              <a:t>PolyBase</a:t>
            </a:r>
            <a:r>
              <a:rPr lang="en-GB" dirty="0"/>
              <a:t> and the COPY statement</a:t>
            </a:r>
            <a:endParaRPr lang="en-US" dirty="0"/>
          </a:p>
        </p:txBody>
      </p:sp>
    </p:spTree>
    <p:extLst>
      <p:ext uri="{BB962C8B-B14F-4D97-AF65-F5344CB8AC3E}">
        <p14:creationId xmlns:p14="http://schemas.microsoft.com/office/powerpoint/2010/main" val="3634589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3</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222712" y="1806388"/>
            <a:ext cx="4581188" cy="3439389"/>
          </a:xfrm>
        </p:spPr>
        <p:txBody>
          <a:bodyPr/>
          <a:lstStyle/>
          <a:p>
            <a:r>
              <a:rPr lang="en-GB" dirty="0"/>
              <a:t>Petabyte-scale ingestion with Azure Data Factory/Synapse Pipelines</a:t>
            </a:r>
          </a:p>
        </p:txBody>
      </p:sp>
      <p:sp>
        <p:nvSpPr>
          <p:cNvPr id="5" name="Subtitle 4">
            <a:extLst>
              <a:ext uri="{FF2B5EF4-FFF2-40B4-BE49-F238E27FC236}">
                <a16:creationId xmlns:a16="http://schemas.microsoft.com/office/drawing/2014/main" id="{9F313B63-4B41-4551-A4CF-0B94F14527F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18431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6BA12-BA88-43FA-9F12-FC201F0161E1}"/>
              </a:ext>
            </a:extLst>
          </p:cNvPr>
          <p:cNvSpPr>
            <a:spLocks noGrp="1"/>
          </p:cNvSpPr>
          <p:nvPr>
            <p:ph type="title"/>
          </p:nvPr>
        </p:nvSpPr>
        <p:spPr/>
        <p:txBody>
          <a:bodyPr/>
          <a:lstStyle/>
          <a:p>
            <a:r>
              <a:rPr lang="en-US" dirty="0"/>
              <a:t>What is Azure Data Factory?</a:t>
            </a:r>
          </a:p>
        </p:txBody>
      </p:sp>
      <p:sp>
        <p:nvSpPr>
          <p:cNvPr id="3" name="Footer Placeholder 2">
            <a:extLst>
              <a:ext uri="{FF2B5EF4-FFF2-40B4-BE49-F238E27FC236}">
                <a16:creationId xmlns:a16="http://schemas.microsoft.com/office/drawing/2014/main" id="{973956B0-8327-4940-AAA1-F0AECA011F27}"/>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61136DD3-8263-4770-AC57-1A1682490A9E}"/>
              </a:ext>
            </a:extLst>
          </p:cNvPr>
          <p:cNvSpPr>
            <a:spLocks noGrp="1"/>
          </p:cNvSpPr>
          <p:nvPr>
            <p:ph type="sldNum" sz="quarter" idx="4"/>
          </p:nvPr>
        </p:nvSpPr>
        <p:spPr/>
        <p:txBody>
          <a:bodyPr/>
          <a:lstStyle/>
          <a:p>
            <a:fld id="{00F9DAA1-1DF7-43E0-8E29-0CE1148553C7}" type="slidenum">
              <a:rPr lang="en-US" smtClean="0"/>
              <a:pPr/>
              <a:t>12</a:t>
            </a:fld>
            <a:endParaRPr lang="en-US" dirty="0"/>
          </a:p>
        </p:txBody>
      </p:sp>
      <p:sp>
        <p:nvSpPr>
          <p:cNvPr id="5" name="Text Placeholder 4">
            <a:extLst>
              <a:ext uri="{FF2B5EF4-FFF2-40B4-BE49-F238E27FC236}">
                <a16:creationId xmlns:a16="http://schemas.microsoft.com/office/drawing/2014/main" id="{F3D56993-530B-4BA9-8821-B06C1658F236}"/>
              </a:ext>
            </a:extLst>
          </p:cNvPr>
          <p:cNvSpPr>
            <a:spLocks noGrp="1"/>
          </p:cNvSpPr>
          <p:nvPr>
            <p:ph type="body" sz="quarter" idx="10"/>
          </p:nvPr>
        </p:nvSpPr>
        <p:spPr/>
        <p:txBody>
          <a:bodyPr>
            <a:normAutofit/>
          </a:bodyPr>
          <a:lstStyle/>
          <a:p>
            <a:r>
              <a:rPr lang="en-US" sz="1800" dirty="0"/>
              <a:t>Service to orchestrate and operationalize data movement and ingestion processes</a:t>
            </a:r>
          </a:p>
          <a:p>
            <a:endParaRPr lang="en-US" sz="1800" dirty="0"/>
          </a:p>
          <a:p>
            <a:r>
              <a:rPr lang="en-US" sz="1800" dirty="0"/>
              <a:t>Allows you to create data-driven workflows for orchestrating data movement and transforming data at scale</a:t>
            </a:r>
          </a:p>
          <a:p>
            <a:endParaRPr lang="en-US" sz="1800" dirty="0"/>
          </a:p>
          <a:p>
            <a:r>
              <a:rPr lang="en-US" sz="1800" dirty="0"/>
              <a:t>Ingest data from disparate data stores</a:t>
            </a:r>
          </a:p>
          <a:p>
            <a:endParaRPr lang="en-US" sz="1800" dirty="0"/>
          </a:p>
          <a:p>
            <a:r>
              <a:rPr lang="en-US" sz="1800" dirty="0"/>
              <a:t>Build complex ETL/ELT processes for transforming data</a:t>
            </a:r>
          </a:p>
          <a:p>
            <a:endParaRPr lang="en-US" sz="1800" dirty="0"/>
          </a:p>
          <a:p>
            <a:endParaRPr lang="en-US" sz="1800" dirty="0"/>
          </a:p>
        </p:txBody>
      </p:sp>
      <p:sp>
        <p:nvSpPr>
          <p:cNvPr id="6" name="Text Placeholder 5">
            <a:extLst>
              <a:ext uri="{FF2B5EF4-FFF2-40B4-BE49-F238E27FC236}">
                <a16:creationId xmlns:a16="http://schemas.microsoft.com/office/drawing/2014/main" id="{F57435D0-8C39-4132-BCCA-5DA4F10474CC}"/>
              </a:ext>
            </a:extLst>
          </p:cNvPr>
          <p:cNvSpPr>
            <a:spLocks noGrp="1"/>
          </p:cNvSpPr>
          <p:nvPr>
            <p:ph type="body" sz="quarter" idx="16"/>
          </p:nvPr>
        </p:nvSpPr>
        <p:spPr/>
        <p:txBody>
          <a:bodyPr/>
          <a:lstStyle/>
          <a:p>
            <a:r>
              <a:rPr lang="en-US" dirty="0"/>
              <a:t>Cloud-based ETL and data integration service</a:t>
            </a:r>
          </a:p>
        </p:txBody>
      </p:sp>
    </p:spTree>
    <p:extLst>
      <p:ext uri="{BB962C8B-B14F-4D97-AF65-F5344CB8AC3E}">
        <p14:creationId xmlns:p14="http://schemas.microsoft.com/office/powerpoint/2010/main" val="1520156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726395-8A5C-4793-8124-0EA1375D1D96}"/>
              </a:ext>
            </a:extLst>
          </p:cNvPr>
          <p:cNvSpPr>
            <a:spLocks noGrp="1"/>
          </p:cNvSpPr>
          <p:nvPr>
            <p:ph type="title"/>
          </p:nvPr>
        </p:nvSpPr>
        <p:spPr/>
        <p:txBody>
          <a:bodyPr/>
          <a:lstStyle/>
          <a:p>
            <a:r>
              <a:rPr lang="en-US" dirty="0"/>
              <a:t>ADF Terminology</a:t>
            </a:r>
          </a:p>
        </p:txBody>
      </p:sp>
      <p:sp>
        <p:nvSpPr>
          <p:cNvPr id="3" name="Footer Placeholder 2">
            <a:extLst>
              <a:ext uri="{FF2B5EF4-FFF2-40B4-BE49-F238E27FC236}">
                <a16:creationId xmlns:a16="http://schemas.microsoft.com/office/drawing/2014/main" id="{22BE8754-9903-4552-82BF-6C7C1180A3C8}"/>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EC5BEB1C-AE68-40CA-B007-92D91BEDD988}"/>
              </a:ext>
            </a:extLst>
          </p:cNvPr>
          <p:cNvSpPr>
            <a:spLocks noGrp="1"/>
          </p:cNvSpPr>
          <p:nvPr>
            <p:ph type="sldNum" sz="quarter" idx="4"/>
          </p:nvPr>
        </p:nvSpPr>
        <p:spPr/>
        <p:txBody>
          <a:bodyPr/>
          <a:lstStyle/>
          <a:p>
            <a:fld id="{00F9DAA1-1DF7-43E0-8E29-0CE1148553C7}" type="slidenum">
              <a:rPr lang="en-US" smtClean="0"/>
              <a:pPr/>
              <a:t>13</a:t>
            </a:fld>
            <a:endParaRPr lang="en-US" dirty="0"/>
          </a:p>
        </p:txBody>
      </p:sp>
      <p:sp>
        <p:nvSpPr>
          <p:cNvPr id="8" name="Text Placeholder 7">
            <a:extLst>
              <a:ext uri="{FF2B5EF4-FFF2-40B4-BE49-F238E27FC236}">
                <a16:creationId xmlns:a16="http://schemas.microsoft.com/office/drawing/2014/main" id="{E7D30D09-E154-4377-A25F-1BB117CDBDB5}"/>
              </a:ext>
            </a:extLst>
          </p:cNvPr>
          <p:cNvSpPr>
            <a:spLocks noGrp="1"/>
          </p:cNvSpPr>
          <p:nvPr>
            <p:ph type="body" sz="quarter" idx="10"/>
          </p:nvPr>
        </p:nvSpPr>
        <p:spPr/>
        <p:txBody>
          <a:bodyPr/>
          <a:lstStyle/>
          <a:p>
            <a:r>
              <a:rPr lang="en-US" sz="1800" dirty="0"/>
              <a:t>Linked Services</a:t>
            </a:r>
          </a:p>
          <a:p>
            <a:r>
              <a:rPr lang="en-US" sz="1800" dirty="0"/>
              <a:t>Data Sets</a:t>
            </a:r>
          </a:p>
          <a:p>
            <a:r>
              <a:rPr lang="en-US" sz="1800" dirty="0"/>
              <a:t>Activities</a:t>
            </a:r>
          </a:p>
          <a:p>
            <a:r>
              <a:rPr lang="en-US" sz="1800" dirty="0"/>
              <a:t>Pipelines</a:t>
            </a:r>
          </a:p>
          <a:p>
            <a:r>
              <a:rPr lang="en-US" sz="1800" dirty="0"/>
              <a:t>Integration Runtimes</a:t>
            </a:r>
          </a:p>
          <a:p>
            <a:endParaRPr lang="en-US" dirty="0"/>
          </a:p>
          <a:p>
            <a:endParaRPr lang="en-US" dirty="0"/>
          </a:p>
        </p:txBody>
      </p:sp>
      <p:sp>
        <p:nvSpPr>
          <p:cNvPr id="15" name="Text Placeholder 14">
            <a:extLst>
              <a:ext uri="{FF2B5EF4-FFF2-40B4-BE49-F238E27FC236}">
                <a16:creationId xmlns:a16="http://schemas.microsoft.com/office/drawing/2014/main" id="{6E118821-2B89-48B1-8708-1528BFE68CA3}"/>
              </a:ext>
            </a:extLst>
          </p:cNvPr>
          <p:cNvSpPr>
            <a:spLocks noGrp="1"/>
          </p:cNvSpPr>
          <p:nvPr>
            <p:ph type="body" sz="quarter" idx="16"/>
          </p:nvPr>
        </p:nvSpPr>
        <p:spPr/>
        <p:txBody>
          <a:bodyPr/>
          <a:lstStyle/>
          <a:p>
            <a:endParaRPr lang="en-US"/>
          </a:p>
        </p:txBody>
      </p:sp>
      <p:pic>
        <p:nvPicPr>
          <p:cNvPr id="14" name="Picture 13">
            <a:extLst>
              <a:ext uri="{FF2B5EF4-FFF2-40B4-BE49-F238E27FC236}">
                <a16:creationId xmlns:a16="http://schemas.microsoft.com/office/drawing/2014/main" id="{9E777EDA-511A-4F7C-97B3-B9D0C47A40D4}"/>
              </a:ext>
            </a:extLst>
          </p:cNvPr>
          <p:cNvPicPr>
            <a:picLocks noChangeAspect="1"/>
          </p:cNvPicPr>
          <p:nvPr/>
        </p:nvPicPr>
        <p:blipFill>
          <a:blip r:embed="rId3"/>
          <a:stretch>
            <a:fillRect/>
          </a:stretch>
        </p:blipFill>
        <p:spPr>
          <a:xfrm>
            <a:off x="716755" y="3930562"/>
            <a:ext cx="7439025" cy="2352675"/>
          </a:xfrm>
          <a:prstGeom prst="rect">
            <a:avLst/>
          </a:prstGeom>
        </p:spPr>
      </p:pic>
    </p:spTree>
    <p:extLst>
      <p:ext uri="{BB962C8B-B14F-4D97-AF65-F5344CB8AC3E}">
        <p14:creationId xmlns:p14="http://schemas.microsoft.com/office/powerpoint/2010/main" val="3192904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216309" y="-135596"/>
            <a:ext cx="4391025" cy="1325562"/>
          </a:xfrm>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7493000" y="131763"/>
            <a:ext cx="4699000" cy="4510087"/>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marL="0" indent="0">
              <a:lnSpc>
                <a:spcPct val="110000"/>
              </a:lnSpc>
              <a:spcBef>
                <a:spcPts val="600"/>
              </a:spcBef>
              <a:spcAft>
                <a:spcPts val="600"/>
              </a:spcAft>
              <a:buNone/>
            </a:pPr>
            <a:r>
              <a:rPr lang="en-US" sz="2800"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pre-built 95+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490824" y="108960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3836638" y="316223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837361" y="183094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2318254" y="207539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2915329" y="219778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2318254" y="113625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96A457E-B636-4F96-BC06-920AA46EFA10}"/>
              </a:ext>
            </a:extLst>
          </p:cNvPr>
          <p:cNvSpPr/>
          <p:nvPr/>
        </p:nvSpPr>
        <p:spPr bwMode="auto">
          <a:xfrm>
            <a:off x="5688426" y="1129482"/>
            <a:ext cx="1002520" cy="15051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000"/>
                                        <p:tgtEl>
                                          <p:spTgt spid="4">
                                            <p:txEl>
                                              <p:pRg st="3" end="3"/>
                                            </p:txEl>
                                          </p:spTgt>
                                        </p:tgtEl>
                                      </p:cBhvr>
                                    </p:animEffect>
                                    <p:anim calcmode="lin" valueType="num">
                                      <p:cBhvr>
                                        <p:cTn id="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1000"/>
                                        <p:tgtEl>
                                          <p:spTgt spid="4">
                                            <p:txEl>
                                              <p:pRg st="6" end="6"/>
                                            </p:txEl>
                                          </p:spTgt>
                                        </p:tgtEl>
                                      </p:cBhvr>
                                    </p:animEffect>
                                    <p:anim calcmode="lin" valueType="num">
                                      <p:cBhvr>
                                        <p:cTn id="2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idx="4294967295"/>
          </p:nvPr>
        </p:nvSpPr>
        <p:spPr>
          <a:xfrm>
            <a:off x="214777" y="24985"/>
            <a:ext cx="4391025" cy="1325562"/>
          </a:xfrm>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4294967295"/>
          </p:nvPr>
        </p:nvSpPr>
        <p:spPr>
          <a:xfrm>
            <a:off x="0" y="5411788"/>
            <a:ext cx="6584950" cy="977900"/>
          </a:xfrm>
        </p:spPr>
        <p:txBody>
          <a:bodyPr>
            <a:normAutofit/>
          </a:bodyPr>
          <a:lstStyle/>
          <a:p>
            <a:pPr marL="0" indent="0">
              <a:lnSpc>
                <a:spcPct val="100000"/>
              </a:lnSpc>
              <a:buNone/>
            </a:pPr>
            <a:r>
              <a:rPr lang="en-US" sz="1961" dirty="0"/>
              <a:t>Once a dataset is defined, it can be used in pipelines and sources of data or as sinks of data. </a:t>
            </a:r>
            <a:endParaRPr lang="en-US" sz="1372"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126" y="1472655"/>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294704" y="815056"/>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646533" y="3092910"/>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1562692" y="3211599"/>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9" name="TextBox 8">
            <a:extLst>
              <a:ext uri="{FF2B5EF4-FFF2-40B4-BE49-F238E27FC236}">
                <a16:creationId xmlns:a16="http://schemas.microsoft.com/office/drawing/2014/main" id="{BCB8A2A3-8A82-44E5-98CF-BA36730D5864}"/>
              </a:ext>
            </a:extLst>
          </p:cNvPr>
          <p:cNvSpPr txBox="1"/>
          <p:nvPr/>
        </p:nvSpPr>
        <p:spPr>
          <a:xfrm>
            <a:off x="168012" y="3923929"/>
            <a:ext cx="2789360" cy="923330"/>
          </a:xfrm>
          <a:prstGeom prst="rect">
            <a:avLst/>
          </a:prstGeom>
          <a:noFill/>
        </p:spPr>
        <p:txBody>
          <a:bodyPr wrap="square">
            <a:spAutoFit/>
          </a:bodyPr>
          <a:lstStyle/>
          <a:p>
            <a:r>
              <a:rPr lang="en-US" sz="1800" dirty="0"/>
              <a:t>Orchestration datasets describe data that is persisted.</a:t>
            </a:r>
            <a:endParaRPr lang="en-US" dirty="0"/>
          </a:p>
        </p:txBody>
      </p:sp>
    </p:spTree>
    <p:extLst>
      <p:ext uri="{BB962C8B-B14F-4D97-AF65-F5344CB8AC3E}">
        <p14:creationId xmlns:p14="http://schemas.microsoft.com/office/powerpoint/2010/main" val="2950374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idx="4294967295"/>
          </p:nvPr>
        </p:nvSpPr>
        <p:spPr>
          <a:xfrm>
            <a:off x="238214" y="-19146"/>
            <a:ext cx="4391025" cy="1325562"/>
          </a:xfrm>
        </p:spPr>
        <p:txBody>
          <a:bodyPr/>
          <a:lstStyle/>
          <a:p>
            <a:r>
              <a:rPr lang="en-US" dirty="0"/>
              <a:t>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78423" y="1530283"/>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99097" y="1721035"/>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71333" y="1721035"/>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761829" y="2840550"/>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559381" y="3960064"/>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68423" y="2635543"/>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77926" y="1366289"/>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80762" y="4264896"/>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369047" y="835938"/>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147484" y="-292022"/>
            <a:ext cx="5873750" cy="1325562"/>
          </a:xfrm>
        </p:spPr>
        <p:txBody>
          <a:bodyPr>
            <a:normAutofit/>
          </a:bodyPr>
          <a:lstStyle/>
          <a:p>
            <a:r>
              <a:rPr lang="en-US" dirty="0"/>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6842125" y="227013"/>
            <a:ext cx="5349875" cy="5561012"/>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marL="0" indent="0">
              <a:lnSpc>
                <a:spcPct val="110000"/>
              </a:lnSpc>
              <a:spcBef>
                <a:spcPts val="600"/>
              </a:spcBef>
              <a:spcAft>
                <a:spcPts val="600"/>
              </a:spcAft>
              <a:buNone/>
            </a:pPr>
            <a:r>
              <a:rPr lang="en-US" sz="2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738007" y="2714779"/>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3198118" y="2779417"/>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2250110" y="1740885"/>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2801236" y="1861864"/>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B1B558-BF82-4E7F-94CF-BE2882BCE50E}"/>
              </a:ext>
            </a:extLst>
          </p:cNvPr>
          <p:cNvSpPr/>
          <p:nvPr/>
        </p:nvSpPr>
        <p:spPr>
          <a:xfrm>
            <a:off x="6539345" y="1829430"/>
            <a:ext cx="5652655" cy="8115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D3B008-538C-4221-B6CC-D50EE1A24CF8}"/>
              </a:ext>
            </a:extLst>
          </p:cNvPr>
          <p:cNvSpPr/>
          <p:nvPr/>
        </p:nvSpPr>
        <p:spPr>
          <a:xfrm>
            <a:off x="0" y="1829430"/>
            <a:ext cx="5652655" cy="8115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EBDE7C79-9AD0-4B95-88DD-33F7D8E1976E}"/>
              </a:ext>
            </a:extLst>
          </p:cNvPr>
          <p:cNvCxnSpPr>
            <a:cxnSpLocks/>
          </p:cNvCxnSpPr>
          <p:nvPr/>
        </p:nvCxnSpPr>
        <p:spPr>
          <a:xfrm>
            <a:off x="6096000" y="1828800"/>
            <a:ext cx="0" cy="411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a:xfrm>
            <a:off x="7234764" y="6466371"/>
            <a:ext cx="4114800" cy="331932"/>
          </a:xfrm>
        </p:spPr>
        <p:txBody>
          <a:bodyPr/>
          <a:lstStyle/>
          <a:p>
            <a:r>
              <a:rPr lang="en-US"/>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a:xfrm>
            <a:off x="11636830" y="6466371"/>
            <a:ext cx="436355" cy="331932"/>
          </a:xfrm>
        </p:spPr>
        <p:txBody>
          <a:bodyPr/>
          <a:lstStyle/>
          <a:p>
            <a:fld id="{00F9DAA1-1DF7-43E0-8E29-0CE1148553C7}" type="slidenum">
              <a:rPr lang="en-US" smtClean="0"/>
              <a:pPr/>
              <a:t>18</a:t>
            </a:fld>
            <a:endParaRPr lang="en-US"/>
          </a:p>
        </p:txBody>
      </p:sp>
      <p:sp>
        <p:nvSpPr>
          <p:cNvPr id="6" name="Content Placeholder 5">
            <a:extLst>
              <a:ext uri="{FF2B5EF4-FFF2-40B4-BE49-F238E27FC236}">
                <a16:creationId xmlns:a16="http://schemas.microsoft.com/office/drawing/2014/main" id="{9D982996-F328-4ABC-A205-3C7049F27B3E}"/>
              </a:ext>
            </a:extLst>
          </p:cNvPr>
          <p:cNvSpPr>
            <a:spLocks noGrp="1"/>
          </p:cNvSpPr>
          <p:nvPr>
            <p:ph type="body" sz="quarter" idx="10"/>
          </p:nvPr>
        </p:nvSpPr>
        <p:spPr>
          <a:xfrm>
            <a:off x="647700" y="2905066"/>
            <a:ext cx="4912534" cy="3038534"/>
          </a:xfrm>
        </p:spPr>
        <p:txBody>
          <a:bodyPr>
            <a:normAutofit/>
          </a:bodyPr>
          <a:lstStyle/>
          <a:p>
            <a:r>
              <a:rPr lang="en-GB" dirty="0"/>
              <a:t>Allows use of SSIS and SSIS Integration Runtime and SSIS package activity</a:t>
            </a:r>
          </a:p>
          <a:p>
            <a:endParaRPr lang="en-GB" dirty="0"/>
          </a:p>
          <a:p>
            <a:r>
              <a:rPr lang="en-GB" dirty="0"/>
              <a:t>Supports Cross-region Integration Runtime (Data Flows)</a:t>
            </a:r>
            <a:br>
              <a:rPr lang="en-GB" dirty="0"/>
            </a:br>
            <a:endParaRPr lang="en-GB" dirty="0"/>
          </a:p>
          <a:p>
            <a:r>
              <a:rPr lang="en-GB" dirty="0"/>
              <a:t>Integration Runtime sharing across different data factories</a:t>
            </a:r>
          </a:p>
          <a:p>
            <a:endParaRPr lang="en-GB" dirty="0"/>
          </a:p>
          <a:p>
            <a:r>
              <a:rPr lang="en-GB" dirty="0"/>
              <a:t>Provides support for Power Query Activity</a:t>
            </a:r>
          </a:p>
        </p:txBody>
      </p:sp>
      <p:sp>
        <p:nvSpPr>
          <p:cNvPr id="7" name="Content Placeholder 6">
            <a:extLst>
              <a:ext uri="{FF2B5EF4-FFF2-40B4-BE49-F238E27FC236}">
                <a16:creationId xmlns:a16="http://schemas.microsoft.com/office/drawing/2014/main" id="{0D2D3EC8-50BA-4FD9-A167-BD69E36816F8}"/>
              </a:ext>
            </a:extLst>
          </p:cNvPr>
          <p:cNvSpPr>
            <a:spLocks noGrp="1"/>
          </p:cNvSpPr>
          <p:nvPr>
            <p:ph type="body" sz="quarter" idx="16"/>
          </p:nvPr>
        </p:nvSpPr>
        <p:spPr>
          <a:xfrm>
            <a:off x="647700" y="1828800"/>
            <a:ext cx="4912534" cy="795130"/>
          </a:xfrm>
        </p:spPr>
        <p:txBody>
          <a:bodyPr>
            <a:normAutofit/>
          </a:bodyPr>
          <a:lstStyle/>
          <a:p>
            <a:r>
              <a:rPr lang="en-US" dirty="0"/>
              <a:t>Azure Data Factory</a:t>
            </a:r>
          </a:p>
        </p:txBody>
      </p:sp>
      <p:sp>
        <p:nvSpPr>
          <p:cNvPr id="2" name="Content Placeholder 1">
            <a:extLst>
              <a:ext uri="{FF2B5EF4-FFF2-40B4-BE49-F238E27FC236}">
                <a16:creationId xmlns:a16="http://schemas.microsoft.com/office/drawing/2014/main" id="{FFF8E607-DEFA-4726-9900-BF36257F57CE}"/>
              </a:ext>
            </a:extLst>
          </p:cNvPr>
          <p:cNvSpPr>
            <a:spLocks noGrp="1"/>
          </p:cNvSpPr>
          <p:nvPr>
            <p:ph type="body" sz="quarter" idx="17"/>
          </p:nvPr>
        </p:nvSpPr>
        <p:spPr>
          <a:xfrm>
            <a:off x="6631766" y="2905066"/>
            <a:ext cx="4912534" cy="3038534"/>
          </a:xfrm>
        </p:spPr>
        <p:txBody>
          <a:bodyPr/>
          <a:lstStyle/>
          <a:p>
            <a:r>
              <a:rPr lang="en-GB" dirty="0"/>
              <a:t>Monitoring of Spark jobs for Data Flows leveraging Synapse Spark pools</a:t>
            </a:r>
            <a:br>
              <a:rPr lang="en-GB" dirty="0"/>
            </a:br>
            <a:endParaRPr lang="en-GB" dirty="0"/>
          </a:p>
        </p:txBody>
      </p:sp>
      <p:sp>
        <p:nvSpPr>
          <p:cNvPr id="3" name="Content Placeholder 2">
            <a:extLst>
              <a:ext uri="{FF2B5EF4-FFF2-40B4-BE49-F238E27FC236}">
                <a16:creationId xmlns:a16="http://schemas.microsoft.com/office/drawing/2014/main" id="{6CFACEB2-BB77-417B-A417-23AFBA929345}"/>
              </a:ext>
            </a:extLst>
          </p:cNvPr>
          <p:cNvSpPr>
            <a:spLocks noGrp="1"/>
          </p:cNvSpPr>
          <p:nvPr>
            <p:ph type="body" sz="quarter" idx="18"/>
          </p:nvPr>
        </p:nvSpPr>
        <p:spPr>
          <a:xfrm>
            <a:off x="6631766" y="1828800"/>
            <a:ext cx="4912534" cy="795130"/>
          </a:xfrm>
        </p:spPr>
        <p:txBody>
          <a:bodyPr/>
          <a:lstStyle/>
          <a:p>
            <a:r>
              <a:rPr lang="en-US" dirty="0"/>
              <a:t>Synapse Pipelines</a:t>
            </a:r>
          </a:p>
        </p:txBody>
      </p:sp>
      <p:sp>
        <p:nvSpPr>
          <p:cNvPr id="5" name="Title 4">
            <a:extLst>
              <a:ext uri="{FF2B5EF4-FFF2-40B4-BE49-F238E27FC236}">
                <a16:creationId xmlns:a16="http://schemas.microsoft.com/office/drawing/2014/main" id="{42E837BB-922D-4315-A68F-DCF835BA7C4E}"/>
              </a:ext>
            </a:extLst>
          </p:cNvPr>
          <p:cNvSpPr>
            <a:spLocks noGrp="1"/>
          </p:cNvSpPr>
          <p:nvPr>
            <p:ph type="title"/>
          </p:nvPr>
        </p:nvSpPr>
        <p:spPr>
          <a:xfrm>
            <a:off x="652462" y="346076"/>
            <a:ext cx="11234738" cy="568324"/>
          </a:xfrm>
        </p:spPr>
        <p:txBody>
          <a:bodyPr>
            <a:normAutofit/>
          </a:bodyPr>
          <a:lstStyle/>
          <a:p>
            <a:r>
              <a:rPr lang="en-GB" dirty="0"/>
              <a:t>Comparing Azure Data Factory with Synapse Pipelines</a:t>
            </a:r>
            <a:endParaRPr lang="en-US" dirty="0"/>
          </a:p>
        </p:txBody>
      </p:sp>
    </p:spTree>
    <p:extLst>
      <p:ext uri="{BB962C8B-B14F-4D97-AF65-F5344CB8AC3E}">
        <p14:creationId xmlns:p14="http://schemas.microsoft.com/office/powerpoint/2010/main" val="2192128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a:xfrm>
            <a:off x="7234764" y="6466371"/>
            <a:ext cx="4114800" cy="331932"/>
          </a:xfrm>
        </p:spPr>
        <p:txBody>
          <a:bodyPr/>
          <a:lstStyle/>
          <a:p>
            <a:r>
              <a:rPr lang="en-US"/>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a:xfrm>
            <a:off x="11636830" y="6466371"/>
            <a:ext cx="436355" cy="331932"/>
          </a:xfrm>
        </p:spPr>
        <p:txBody>
          <a:bodyPr/>
          <a:lstStyle/>
          <a:p>
            <a:fld id="{00F9DAA1-1DF7-43E0-8E29-0CE1148553C7}" type="slidenum">
              <a:rPr lang="en-US" smtClean="0"/>
              <a:pPr/>
              <a:t>19</a:t>
            </a:fld>
            <a:endParaRPr lang="en-US"/>
          </a:p>
        </p:txBody>
      </p:sp>
      <p:sp>
        <p:nvSpPr>
          <p:cNvPr id="5" name="Title 4">
            <a:extLst>
              <a:ext uri="{FF2B5EF4-FFF2-40B4-BE49-F238E27FC236}">
                <a16:creationId xmlns:a16="http://schemas.microsoft.com/office/drawing/2014/main" id="{42E837BB-922D-4315-A68F-DCF835BA7C4E}"/>
              </a:ext>
            </a:extLst>
          </p:cNvPr>
          <p:cNvSpPr>
            <a:spLocks noGrp="1"/>
          </p:cNvSpPr>
          <p:nvPr>
            <p:ph type="title"/>
          </p:nvPr>
        </p:nvSpPr>
        <p:spPr>
          <a:xfrm>
            <a:off x="652462" y="346076"/>
            <a:ext cx="10887076" cy="568324"/>
          </a:xfrm>
        </p:spPr>
        <p:txBody>
          <a:bodyPr>
            <a:normAutofit/>
          </a:bodyPr>
          <a:lstStyle/>
          <a:p>
            <a:r>
              <a:rPr lang="en-US" dirty="0"/>
              <a:t>Petabyte-scale ingestion with the Copy data activity</a:t>
            </a:r>
          </a:p>
        </p:txBody>
      </p:sp>
      <p:pic>
        <p:nvPicPr>
          <p:cNvPr id="19" name="Picture 18" descr="The following image shows how you can add a Copy Activity to the canvass designer in Azure Data Factory or Azure Synapse Pipelines">
            <a:extLst>
              <a:ext uri="{FF2B5EF4-FFF2-40B4-BE49-F238E27FC236}">
                <a16:creationId xmlns:a16="http://schemas.microsoft.com/office/drawing/2014/main" id="{FA51FF9E-A3A3-4E2B-8698-7C80D6BE73E0}"/>
              </a:ext>
            </a:extLst>
          </p:cNvPr>
          <p:cNvPicPr>
            <a:picLocks noChangeAspect="1"/>
          </p:cNvPicPr>
          <p:nvPr/>
        </p:nvPicPr>
        <p:blipFill>
          <a:blip r:embed="rId3"/>
          <a:stretch>
            <a:fillRect/>
          </a:stretch>
        </p:blipFill>
        <p:spPr>
          <a:xfrm>
            <a:off x="1481801" y="1417150"/>
            <a:ext cx="9354775" cy="4728413"/>
          </a:xfrm>
          <a:prstGeom prst="rect">
            <a:avLst/>
          </a:prstGeom>
        </p:spPr>
      </p:pic>
    </p:spTree>
    <p:extLst>
      <p:ext uri="{BB962C8B-B14F-4D97-AF65-F5344CB8AC3E}">
        <p14:creationId xmlns:p14="http://schemas.microsoft.com/office/powerpoint/2010/main" val="4047847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Agenda</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lstStyle/>
          <a:p>
            <a:r>
              <a:rPr lang="en-GB" sz="1800" dirty="0"/>
              <a:t>Dedicated SQL pools in Azure Synapse Analytics</a:t>
            </a:r>
          </a:p>
          <a:p>
            <a:endParaRPr lang="en-GB" sz="1800" dirty="0"/>
          </a:p>
          <a:p>
            <a:r>
              <a:rPr lang="en-GB" sz="1800" dirty="0"/>
              <a:t>Data loading best practices in Azure Synapse Analytics</a:t>
            </a:r>
          </a:p>
          <a:p>
            <a:endParaRPr lang="en-GB" sz="1800" dirty="0"/>
          </a:p>
          <a:p>
            <a:r>
              <a:rPr lang="en-GB" sz="1800" dirty="0"/>
              <a:t>Petabyte-scale ingestion with Synapse Pipelines</a:t>
            </a:r>
          </a:p>
        </p:txBody>
      </p:sp>
    </p:spTree>
    <p:extLst>
      <p:ext uri="{BB962C8B-B14F-4D97-AF65-F5344CB8AC3E}">
        <p14:creationId xmlns:p14="http://schemas.microsoft.com/office/powerpoint/2010/main" val="2612443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482881" y="2401401"/>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735821" y="2429332"/>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0E644FA-54E8-4E4C-BE77-91C6D834A0E3}"/>
              </a:ext>
            </a:extLst>
          </p:cNvPr>
          <p:cNvSpPr>
            <a:spLocks noGrp="1"/>
          </p:cNvSpPr>
          <p:nvPr>
            <p:ph idx="4294967295"/>
          </p:nvPr>
        </p:nvSpPr>
        <p:spPr>
          <a:xfrm>
            <a:off x="353962" y="2656247"/>
            <a:ext cx="5918200" cy="4351338"/>
          </a:xfrm>
        </p:spPr>
        <p:txBody>
          <a:bodyPr/>
          <a:lstStyle/>
          <a:p>
            <a:pPr marL="698366" lvl="1" indent="-229191">
              <a:spcBef>
                <a:spcPts val="245"/>
              </a:spcBef>
              <a:buFont typeface="Arial"/>
              <a:buChar char="•"/>
              <a:tabLst>
                <a:tab pos="699001" algn="l"/>
              </a:tabLst>
            </a:pPr>
            <a:r>
              <a:rPr lang="en-US" sz="1700" dirty="0">
                <a:cs typeface="Calibri"/>
              </a:rPr>
              <a:t>GA,</a:t>
            </a:r>
            <a:r>
              <a:rPr lang="en-US" sz="1700" spc="-5" dirty="0">
                <a:cs typeface="Calibri"/>
              </a:rPr>
              <a:t> </a:t>
            </a:r>
            <a:r>
              <a:rPr lang="en-US" sz="1700" spc="-10" dirty="0">
                <a:cs typeface="Calibri"/>
              </a:rPr>
              <a:t>stable</a:t>
            </a:r>
            <a:endParaRPr lang="en-US" sz="1700" dirty="0">
              <a:cs typeface="Calibri"/>
            </a:endParaRPr>
          </a:p>
          <a:p>
            <a:pPr marL="698366" lvl="1" indent="-229191">
              <a:spcBef>
                <a:spcPts val="215"/>
              </a:spcBef>
              <a:buFont typeface="Arial"/>
              <a:buChar char="•"/>
              <a:tabLst>
                <a:tab pos="699001" algn="l"/>
              </a:tabLst>
            </a:pPr>
            <a:r>
              <a:rPr lang="en-US" sz="1700" dirty="0">
                <a:cs typeface="Calibri"/>
              </a:rPr>
              <a:t>Needs </a:t>
            </a:r>
            <a:r>
              <a:rPr lang="en-US" sz="1700" spc="-15" dirty="0">
                <a:cs typeface="Calibri"/>
              </a:rPr>
              <a:t>CONTROL</a:t>
            </a:r>
            <a:r>
              <a:rPr lang="en-US" sz="1700" spc="-70" dirty="0">
                <a:cs typeface="Calibri"/>
              </a:rPr>
              <a:t> </a:t>
            </a:r>
            <a:r>
              <a:rPr lang="en-US" sz="1700" dirty="0">
                <a:cs typeface="Calibri"/>
              </a:rPr>
              <a:t>permission</a:t>
            </a:r>
            <a:endParaRPr lang="en-US" sz="1700" spc="-10" dirty="0">
              <a:cs typeface="Calibri"/>
            </a:endParaRPr>
          </a:p>
          <a:p>
            <a:pPr marL="698366" lvl="1" indent="-229191">
              <a:spcBef>
                <a:spcPts val="204"/>
              </a:spcBef>
              <a:buFont typeface="Arial"/>
              <a:buChar char="•"/>
              <a:tabLst>
                <a:tab pos="699001" algn="l"/>
              </a:tabLst>
            </a:pPr>
            <a:r>
              <a:rPr lang="en-US" sz="1700" spc="-10" dirty="0">
                <a:cs typeface="Calibri"/>
              </a:rPr>
              <a:t>Enables querying via external tables </a:t>
            </a:r>
            <a:endParaRPr lang="en-US" sz="1700" dirty="0">
              <a:cs typeface="Calibri"/>
            </a:endParaRPr>
          </a:p>
          <a:p>
            <a:pPr marL="698366" lvl="1" indent="-229191">
              <a:spcBef>
                <a:spcPts val="215"/>
              </a:spcBef>
              <a:buFont typeface="Arial"/>
              <a:buChar char="•"/>
              <a:tabLst>
                <a:tab pos="699001" algn="l"/>
              </a:tabLst>
            </a:pPr>
            <a:r>
              <a:rPr lang="en-US" sz="1700" spc="-5" dirty="0">
                <a:cs typeface="Calibri"/>
              </a:rPr>
              <a:t>Challenges:</a:t>
            </a:r>
            <a:endParaRPr lang="en-US" sz="1700" dirty="0">
              <a:cs typeface="Calibri"/>
            </a:endParaRPr>
          </a:p>
          <a:p>
            <a:pPr marL="1155478" lvl="2" indent="-229191">
              <a:spcBef>
                <a:spcPts val="284"/>
              </a:spcBef>
              <a:buFont typeface="Arial"/>
              <a:buChar char="•"/>
              <a:tabLst>
                <a:tab pos="1155478" algn="l"/>
                <a:tab pos="1156113" algn="l"/>
              </a:tabLst>
            </a:pPr>
            <a:r>
              <a:rPr lang="en-US" sz="1600" spc="-15" dirty="0">
                <a:cs typeface="Calibri"/>
              </a:rPr>
              <a:t>Row</a:t>
            </a:r>
            <a:r>
              <a:rPr lang="en-US" sz="1600" spc="-30" dirty="0">
                <a:cs typeface="Calibri"/>
              </a:rPr>
              <a:t> </a:t>
            </a:r>
            <a:r>
              <a:rPr lang="en-US" sz="1600" spc="-5" dirty="0">
                <a:cs typeface="Calibri"/>
              </a:rPr>
              <a:t>width (1 MB)</a:t>
            </a:r>
            <a:endParaRPr lang="en-US" sz="1600" dirty="0">
              <a:cs typeface="Calibri"/>
            </a:endParaRPr>
          </a:p>
          <a:p>
            <a:pPr marL="1155478" lvl="2" indent="-229191">
              <a:spcBef>
                <a:spcPts val="260"/>
              </a:spcBef>
              <a:buFont typeface="Arial"/>
              <a:buChar char="•"/>
              <a:tabLst>
                <a:tab pos="1155478" algn="l"/>
                <a:tab pos="1156113" algn="l"/>
              </a:tabLst>
            </a:pPr>
            <a:r>
              <a:rPr lang="en-US" sz="1600" spc="-10" dirty="0">
                <a:cs typeface="Calibri"/>
              </a:rPr>
              <a:t>Delimiters </a:t>
            </a:r>
            <a:r>
              <a:rPr lang="en-US" sz="1600" dirty="0">
                <a:cs typeface="Calibri"/>
              </a:rPr>
              <a:t>in</a:t>
            </a:r>
            <a:r>
              <a:rPr lang="en-US" sz="1600" spc="20" dirty="0">
                <a:cs typeface="Calibri"/>
              </a:rPr>
              <a:t> </a:t>
            </a:r>
            <a:r>
              <a:rPr lang="en-US" sz="1600" spc="-20" dirty="0">
                <a:cs typeface="Calibri"/>
              </a:rPr>
              <a:t>text</a:t>
            </a:r>
            <a:endParaRPr lang="en-US" sz="1600" dirty="0">
              <a:cs typeface="Calibri"/>
            </a:endParaRPr>
          </a:p>
          <a:p>
            <a:pPr marL="1155478" lvl="2" indent="-229191">
              <a:spcBef>
                <a:spcPts val="265"/>
              </a:spcBef>
              <a:buFont typeface="Arial"/>
              <a:buChar char="•"/>
              <a:tabLst>
                <a:tab pos="1155478" algn="l"/>
                <a:tab pos="1156113" algn="l"/>
              </a:tabLst>
            </a:pPr>
            <a:r>
              <a:rPr lang="en-US" sz="1600" spc="-15" dirty="0">
                <a:cs typeface="Calibri"/>
              </a:rPr>
              <a:t>Fixed </a:t>
            </a:r>
            <a:r>
              <a:rPr lang="en-US" sz="1600" spc="-5" dirty="0">
                <a:cs typeface="Calibri"/>
              </a:rPr>
              <a:t>line</a:t>
            </a:r>
            <a:r>
              <a:rPr lang="en-US" sz="1600" spc="10" dirty="0">
                <a:cs typeface="Calibri"/>
              </a:rPr>
              <a:t> </a:t>
            </a:r>
            <a:r>
              <a:rPr lang="en-US" sz="1600" spc="-5" dirty="0">
                <a:cs typeface="Calibri"/>
              </a:rPr>
              <a:t>delimiter</a:t>
            </a:r>
            <a:endParaRPr lang="en-US" sz="1600" dirty="0">
              <a:cs typeface="Calibri"/>
            </a:endParaRPr>
          </a:p>
          <a:p>
            <a:pPr marL="1155478" lvl="2" indent="-229191">
              <a:spcBef>
                <a:spcPts val="254"/>
              </a:spcBef>
              <a:buFont typeface="Arial"/>
              <a:buChar char="•"/>
              <a:tabLst>
                <a:tab pos="1155478" algn="l"/>
                <a:tab pos="1156113" algn="l"/>
              </a:tabLst>
            </a:pPr>
            <a:r>
              <a:rPr lang="en-US" sz="1600" spc="-5" dirty="0">
                <a:cs typeface="Calibri"/>
              </a:rPr>
              <a:t>Code</a:t>
            </a:r>
            <a:r>
              <a:rPr lang="en-US" sz="1600" spc="-30" dirty="0">
                <a:cs typeface="Calibri"/>
              </a:rPr>
              <a:t> </a:t>
            </a:r>
            <a:r>
              <a:rPr lang="en-US" sz="1600" spc="-10" dirty="0">
                <a:cs typeface="Calibri"/>
              </a:rPr>
              <a:t>complexity</a:t>
            </a:r>
            <a:endParaRPr lang="en-US" sz="1600" dirty="0">
              <a:cs typeface="Calibri"/>
            </a:endParaRPr>
          </a:p>
          <a:p>
            <a:endParaRPr lang="en-US" sz="2400" dirty="0">
              <a:latin typeface="+mn-lt"/>
            </a:endParaRPr>
          </a:p>
        </p:txBody>
      </p:sp>
      <p:sp>
        <p:nvSpPr>
          <p:cNvPr id="2" name="object 2"/>
          <p:cNvSpPr txBox="1">
            <a:spLocks noGrp="1"/>
          </p:cNvSpPr>
          <p:nvPr>
            <p:ph type="title" idx="4294967295"/>
          </p:nvPr>
        </p:nvSpPr>
        <p:spPr>
          <a:xfrm>
            <a:off x="117987" y="0"/>
            <a:ext cx="9418638" cy="1325562"/>
          </a:xfrm>
        </p:spPr>
        <p:txBody>
          <a:bodyPr/>
          <a:lstStyle/>
          <a:p>
            <a:r>
              <a:rPr lang="en-US" dirty="0"/>
              <a:t>PolyBase vs COPY</a:t>
            </a: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4294967295"/>
          </p:nvPr>
        </p:nvSpPr>
        <p:spPr>
          <a:xfrm>
            <a:off x="6192274" y="2362201"/>
            <a:ext cx="5016500" cy="2676525"/>
          </a:xfrm>
        </p:spPr>
        <p:txBody>
          <a:bodyPr>
            <a:normAutofit/>
          </a:bodyPr>
          <a:lstStyle/>
          <a:p>
            <a:pPr marL="12698" indent="0">
              <a:spcBef>
                <a:spcPts val="384"/>
              </a:spcBef>
              <a:buNone/>
              <a:tabLst>
                <a:tab pos="241254" algn="l"/>
              </a:tabLst>
            </a:pPr>
            <a:endParaRPr lang="en-US" sz="1700" b="1" dirty="0">
              <a:cs typeface="Calibri"/>
            </a:endParaRPr>
          </a:p>
          <a:p>
            <a:pPr marL="698366" lvl="1" indent="-228556">
              <a:spcBef>
                <a:spcPts val="215"/>
              </a:spcBef>
              <a:buFont typeface="Arial"/>
              <a:buChar char="•"/>
              <a:tabLst>
                <a:tab pos="698366" algn="l"/>
              </a:tabLst>
            </a:pPr>
            <a:r>
              <a:rPr lang="en-US" sz="1700" spc="-20" dirty="0">
                <a:cs typeface="Calibri"/>
              </a:rPr>
              <a:t>Relaxed</a:t>
            </a:r>
            <a:r>
              <a:rPr lang="en-US" sz="1700" spc="-25" dirty="0">
                <a:cs typeface="Calibri"/>
              </a:rPr>
              <a:t> </a:t>
            </a:r>
            <a:r>
              <a:rPr lang="en-US" sz="1700" spc="-5" dirty="0">
                <a:cs typeface="Calibri"/>
              </a:rPr>
              <a:t>permission</a:t>
            </a:r>
            <a:endParaRPr lang="en-US" sz="1700" dirty="0">
              <a:cs typeface="Calibri"/>
            </a:endParaRPr>
          </a:p>
          <a:p>
            <a:pPr marL="698366" lvl="1" indent="-228556">
              <a:spcBef>
                <a:spcPts val="215"/>
              </a:spcBef>
              <a:buFont typeface="Arial"/>
              <a:buChar char="•"/>
              <a:tabLst>
                <a:tab pos="698366" algn="l"/>
              </a:tabLst>
            </a:pPr>
            <a:r>
              <a:rPr lang="en-US" sz="1700" dirty="0">
                <a:cs typeface="Calibri"/>
              </a:rPr>
              <a:t>No </a:t>
            </a:r>
            <a:r>
              <a:rPr lang="en-US" sz="1700" spc="-20" dirty="0">
                <a:cs typeface="Calibri"/>
              </a:rPr>
              <a:t>row </a:t>
            </a:r>
            <a:r>
              <a:rPr lang="en-US" sz="1700" spc="-5" dirty="0">
                <a:cs typeface="Calibri"/>
              </a:rPr>
              <a:t>width</a:t>
            </a:r>
            <a:r>
              <a:rPr lang="en-US" sz="1700" spc="-20" dirty="0">
                <a:cs typeface="Calibri"/>
              </a:rPr>
              <a:t> </a:t>
            </a:r>
            <a:r>
              <a:rPr lang="en-US" sz="1700" dirty="0">
                <a:cs typeface="Calibri"/>
              </a:rPr>
              <a:t>limit</a:t>
            </a:r>
          </a:p>
          <a:p>
            <a:pPr marL="698366" lvl="1" indent="-228556">
              <a:spcBef>
                <a:spcPts val="220"/>
              </a:spcBef>
              <a:buFont typeface="Arial"/>
              <a:buChar char="•"/>
              <a:tabLst>
                <a:tab pos="698366" algn="l"/>
              </a:tabLst>
            </a:pPr>
            <a:r>
              <a:rPr lang="en-US" sz="1700" spc="-5" dirty="0">
                <a:cs typeface="Calibri"/>
              </a:rPr>
              <a:t>Supports </a:t>
            </a:r>
            <a:r>
              <a:rPr lang="en-US" sz="1700" spc="-10" dirty="0">
                <a:cs typeface="Calibri"/>
              </a:rPr>
              <a:t>delimiters </a:t>
            </a:r>
            <a:r>
              <a:rPr lang="en-US" sz="1700" dirty="0">
                <a:cs typeface="Calibri"/>
              </a:rPr>
              <a:t>in</a:t>
            </a:r>
            <a:r>
              <a:rPr lang="en-US" sz="1700" spc="-35" dirty="0">
                <a:cs typeface="Calibri"/>
              </a:rPr>
              <a:t> </a:t>
            </a:r>
            <a:r>
              <a:rPr lang="en-US" sz="1700" spc="-15" dirty="0">
                <a:cs typeface="Calibri"/>
              </a:rPr>
              <a:t>text</a:t>
            </a:r>
            <a:endParaRPr lang="en-US" sz="1700" dirty="0">
              <a:cs typeface="Calibri"/>
            </a:endParaRPr>
          </a:p>
          <a:p>
            <a:pPr marL="698366" marR="5079" lvl="1" indent="-228556">
              <a:lnSpc>
                <a:spcPts val="2590"/>
              </a:lnSpc>
              <a:spcBef>
                <a:spcPts val="530"/>
              </a:spcBef>
              <a:buFont typeface="Arial"/>
              <a:buChar char="•"/>
              <a:tabLst>
                <a:tab pos="698366" algn="l"/>
              </a:tabLst>
            </a:pPr>
            <a:r>
              <a:rPr lang="en-US" sz="1700" spc="-5" dirty="0">
                <a:cs typeface="Calibri"/>
              </a:rPr>
              <a:t>Supports </a:t>
            </a:r>
            <a:r>
              <a:rPr lang="en-US" sz="1700" spc="-10" dirty="0">
                <a:cs typeface="Calibri"/>
              </a:rPr>
              <a:t>custom column </a:t>
            </a:r>
            <a:r>
              <a:rPr lang="en-US" sz="1700" dirty="0">
                <a:cs typeface="Calibri"/>
              </a:rPr>
              <a:t>and</a:t>
            </a:r>
            <a:r>
              <a:rPr lang="en-US" sz="1700" spc="-100" dirty="0">
                <a:cs typeface="Calibri"/>
              </a:rPr>
              <a:t> </a:t>
            </a:r>
            <a:r>
              <a:rPr lang="en-US" sz="1700" spc="-20" dirty="0">
                <a:cs typeface="Calibri"/>
              </a:rPr>
              <a:t>row  </a:t>
            </a:r>
            <a:r>
              <a:rPr lang="en-US" sz="1700" spc="-10" dirty="0">
                <a:cs typeface="Calibri"/>
              </a:rPr>
              <a:t>delimiters</a:t>
            </a:r>
            <a:endParaRPr lang="en-US" sz="1700" dirty="0">
              <a:cs typeface="Calibri"/>
            </a:endParaRPr>
          </a:p>
          <a:p>
            <a:endParaRPr lang="en-US" sz="1700" dirty="0"/>
          </a:p>
        </p:txBody>
      </p:sp>
      <p:sp>
        <p:nvSpPr>
          <p:cNvPr id="4" name="Rectangle 3">
            <a:extLst>
              <a:ext uri="{FF2B5EF4-FFF2-40B4-BE49-F238E27FC236}">
                <a16:creationId xmlns:a16="http://schemas.microsoft.com/office/drawing/2014/main" id="{D8BAC970-3C1B-4998-A299-14405C0DD997}"/>
              </a:ext>
            </a:extLst>
          </p:cNvPr>
          <p:cNvSpPr/>
          <p:nvPr/>
        </p:nvSpPr>
        <p:spPr bwMode="auto">
          <a:xfrm>
            <a:off x="735822" y="1405370"/>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PolyBase</a:t>
            </a: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482881" y="1405369"/>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1000"/>
                                        <p:tgtEl>
                                          <p:spTgt spid="8">
                                            <p:txEl>
                                              <p:pRg st="1" end="1"/>
                                            </p:txEl>
                                          </p:spTgt>
                                        </p:tgtEl>
                                      </p:cBhvr>
                                    </p:animEffect>
                                    <p:anim calcmode="lin" valueType="num">
                                      <p:cBhvr>
                                        <p:cTn id="1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1000"/>
                                        <p:tgtEl>
                                          <p:spTgt spid="8">
                                            <p:txEl>
                                              <p:pRg st="2" end="2"/>
                                            </p:txEl>
                                          </p:spTgt>
                                        </p:tgtEl>
                                      </p:cBhvr>
                                    </p:animEffect>
                                    <p:anim calcmode="lin" valueType="num">
                                      <p:cBhvr>
                                        <p:cTn id="2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1000"/>
                                        <p:tgtEl>
                                          <p:spTgt spid="8">
                                            <p:txEl>
                                              <p:pRg st="3" end="3"/>
                                            </p:txEl>
                                          </p:spTgt>
                                        </p:tgtEl>
                                      </p:cBhvr>
                                    </p:animEffect>
                                    <p:anim calcmode="lin" valueType="num">
                                      <p:cBhvr>
                                        <p:cTn id="2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1000"/>
                                        <p:tgtEl>
                                          <p:spTgt spid="8">
                                            <p:txEl>
                                              <p:pRg st="4" end="4"/>
                                            </p:txEl>
                                          </p:spTgt>
                                        </p:tgtEl>
                                      </p:cBhvr>
                                    </p:animEffect>
                                    <p:anim calcmode="lin" valueType="num">
                                      <p:cBhvr>
                                        <p:cTn id="3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1000"/>
                                        <p:tgtEl>
                                          <p:spTgt spid="8">
                                            <p:txEl>
                                              <p:pRg st="5" end="5"/>
                                            </p:txEl>
                                          </p:spTgt>
                                        </p:tgtEl>
                                      </p:cBhvr>
                                    </p:animEffect>
                                    <p:anim calcmode="lin" valueType="num">
                                      <p:cBhvr>
                                        <p:cTn id="38"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1000"/>
                                        <p:tgtEl>
                                          <p:spTgt spid="8">
                                            <p:txEl>
                                              <p:pRg st="6" end="6"/>
                                            </p:txEl>
                                          </p:spTgt>
                                        </p:tgtEl>
                                      </p:cBhvr>
                                    </p:animEffect>
                                    <p:anim calcmode="lin" valueType="num">
                                      <p:cBhvr>
                                        <p:cTn id="43"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1000"/>
                                        <p:tgtEl>
                                          <p:spTgt spid="8">
                                            <p:txEl>
                                              <p:pRg st="7" end="7"/>
                                            </p:txEl>
                                          </p:spTgt>
                                        </p:tgtEl>
                                      </p:cBhvr>
                                    </p:animEffect>
                                    <p:anim calcmode="lin" valueType="num">
                                      <p:cBhvr>
                                        <p:cTn id="48"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1000"/>
                                        <p:tgtEl>
                                          <p:spTgt spid="4"/>
                                        </p:tgtEl>
                                      </p:cBhvr>
                                    </p:animEffect>
                                    <p:anim calcmode="lin" valueType="num">
                                      <p:cBhvr>
                                        <p:cTn id="53" dur="1000" fill="hold"/>
                                        <p:tgtEl>
                                          <p:spTgt spid="4"/>
                                        </p:tgtEl>
                                        <p:attrNameLst>
                                          <p:attrName>ppt_x</p:attrName>
                                        </p:attrNameLst>
                                      </p:cBhvr>
                                      <p:tavLst>
                                        <p:tav tm="0">
                                          <p:val>
                                            <p:strVal val="#ppt_x"/>
                                          </p:val>
                                        </p:tav>
                                        <p:tav tm="100000">
                                          <p:val>
                                            <p:strVal val="#ppt_x"/>
                                          </p:val>
                                        </p:tav>
                                      </p:tavLst>
                                    </p:anim>
                                    <p:anim calcmode="lin" valueType="num">
                                      <p:cBhvr>
                                        <p:cTn id="5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9">
                                            <p:txEl>
                                              <p:pRg st="1" end="1"/>
                                            </p:txEl>
                                          </p:spTgt>
                                        </p:tgtEl>
                                        <p:attrNameLst>
                                          <p:attrName>style.visibility</p:attrName>
                                        </p:attrNameLst>
                                      </p:cBhvr>
                                      <p:to>
                                        <p:strVal val="visible"/>
                                      </p:to>
                                    </p:set>
                                    <p:animEffect transition="in" filter="fade">
                                      <p:cBhvr>
                                        <p:cTn id="64" dur="1000"/>
                                        <p:tgtEl>
                                          <p:spTgt spid="9">
                                            <p:txEl>
                                              <p:pRg st="1" end="1"/>
                                            </p:txEl>
                                          </p:spTgt>
                                        </p:tgtEl>
                                      </p:cBhvr>
                                    </p:animEffect>
                                    <p:anim calcmode="lin" valueType="num">
                                      <p:cBhvr>
                                        <p:cTn id="6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9">
                                            <p:txEl>
                                              <p:pRg st="1" end="1"/>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
                                            <p:txEl>
                                              <p:pRg st="2" end="2"/>
                                            </p:txEl>
                                          </p:spTgt>
                                        </p:tgtEl>
                                        <p:attrNameLst>
                                          <p:attrName>style.visibility</p:attrName>
                                        </p:attrNameLst>
                                      </p:cBhvr>
                                      <p:to>
                                        <p:strVal val="visible"/>
                                      </p:to>
                                    </p:set>
                                    <p:animEffect transition="in" filter="fade">
                                      <p:cBhvr>
                                        <p:cTn id="69" dur="1000"/>
                                        <p:tgtEl>
                                          <p:spTgt spid="9">
                                            <p:txEl>
                                              <p:pRg st="2" end="2"/>
                                            </p:txEl>
                                          </p:spTgt>
                                        </p:tgtEl>
                                      </p:cBhvr>
                                    </p:animEffect>
                                    <p:anim calcmode="lin" valueType="num">
                                      <p:cBhvr>
                                        <p:cTn id="7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1" dur="1000" fill="hold"/>
                                        <p:tgtEl>
                                          <p:spTgt spid="9">
                                            <p:txEl>
                                              <p:pRg st="2" end="2"/>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9">
                                            <p:txEl>
                                              <p:pRg st="3" end="3"/>
                                            </p:txEl>
                                          </p:spTgt>
                                        </p:tgtEl>
                                        <p:attrNameLst>
                                          <p:attrName>style.visibility</p:attrName>
                                        </p:attrNameLst>
                                      </p:cBhvr>
                                      <p:to>
                                        <p:strVal val="visible"/>
                                      </p:to>
                                    </p:set>
                                    <p:animEffect transition="in" filter="fade">
                                      <p:cBhvr>
                                        <p:cTn id="74" dur="1000"/>
                                        <p:tgtEl>
                                          <p:spTgt spid="9">
                                            <p:txEl>
                                              <p:pRg st="3" end="3"/>
                                            </p:txEl>
                                          </p:spTgt>
                                        </p:tgtEl>
                                      </p:cBhvr>
                                    </p:animEffect>
                                    <p:anim calcmode="lin" valueType="num">
                                      <p:cBhvr>
                                        <p:cTn id="75"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76" dur="1000" fill="hold"/>
                                        <p:tgtEl>
                                          <p:spTgt spid="9">
                                            <p:txEl>
                                              <p:pRg st="3" end="3"/>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
                                            <p:txEl>
                                              <p:pRg st="4" end="4"/>
                                            </p:txEl>
                                          </p:spTgt>
                                        </p:tgtEl>
                                        <p:attrNameLst>
                                          <p:attrName>style.visibility</p:attrName>
                                        </p:attrNameLst>
                                      </p:cBhvr>
                                      <p:to>
                                        <p:strVal val="visible"/>
                                      </p:to>
                                    </p:set>
                                    <p:animEffect transition="in" filter="fade">
                                      <p:cBhvr>
                                        <p:cTn id="79" dur="1000"/>
                                        <p:tgtEl>
                                          <p:spTgt spid="9">
                                            <p:txEl>
                                              <p:pRg st="4" end="4"/>
                                            </p:txEl>
                                          </p:spTgt>
                                        </p:tgtEl>
                                      </p:cBhvr>
                                    </p:animEffect>
                                    <p:anim calcmode="lin" valueType="num">
                                      <p:cBhvr>
                                        <p:cTn id="8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1" dur="1000" fill="hold"/>
                                        <p:tgtEl>
                                          <p:spTgt spid="9">
                                            <p:txEl>
                                              <p:pRg st="4" end="4"/>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fade">
                                      <p:cBhvr>
                                        <p:cTn id="84" dur="1000"/>
                                        <p:tgtEl>
                                          <p:spTgt spid="5"/>
                                        </p:tgtEl>
                                      </p:cBhvr>
                                    </p:animEffect>
                                    <p:anim calcmode="lin" valueType="num">
                                      <p:cBhvr>
                                        <p:cTn id="85" dur="1000" fill="hold"/>
                                        <p:tgtEl>
                                          <p:spTgt spid="5"/>
                                        </p:tgtEl>
                                        <p:attrNameLst>
                                          <p:attrName>ppt_x</p:attrName>
                                        </p:attrNameLst>
                                      </p:cBhvr>
                                      <p:tavLst>
                                        <p:tav tm="0">
                                          <p:val>
                                            <p:strVal val="#ppt_x"/>
                                          </p:val>
                                        </p:tav>
                                        <p:tav tm="100000">
                                          <p:val>
                                            <p:strVal val="#ppt_x"/>
                                          </p:val>
                                        </p:tav>
                                      </p:tavLst>
                                    </p:anim>
                                    <p:anim calcmode="lin" valueType="num">
                                      <p:cBhvr>
                                        <p:cTn id="8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8" grpId="0" build="p"/>
      <p:bldP spid="9" grpId="0" build="p"/>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566025C-BBB6-44E4-A420-796A45B85A9D}"/>
              </a:ext>
            </a:extLst>
          </p:cNvPr>
          <p:cNvSpPr>
            <a:spLocks noGrp="1"/>
          </p:cNvSpPr>
          <p:nvPr>
            <p:ph type="title"/>
          </p:nvPr>
        </p:nvSpPr>
        <p:spPr/>
        <p:txBody>
          <a:bodyPr/>
          <a:lstStyle/>
          <a:p>
            <a:r>
              <a:rPr lang="en-US" dirty="0"/>
              <a:t>Copy Activity</a:t>
            </a:r>
          </a:p>
        </p:txBody>
      </p:sp>
      <p:sp>
        <p:nvSpPr>
          <p:cNvPr id="2" name="Footer Placeholder 1">
            <a:extLst>
              <a:ext uri="{FF2B5EF4-FFF2-40B4-BE49-F238E27FC236}">
                <a16:creationId xmlns:a16="http://schemas.microsoft.com/office/drawing/2014/main" id="{B25E54AB-46C6-438E-BC0B-5C616739F564}"/>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BCB0E99C-D32E-49FB-A05B-CB73BA759ADE}"/>
              </a:ext>
            </a:extLst>
          </p:cNvPr>
          <p:cNvSpPr>
            <a:spLocks noGrp="1"/>
          </p:cNvSpPr>
          <p:nvPr>
            <p:ph type="sldNum" sz="quarter" idx="4"/>
          </p:nvPr>
        </p:nvSpPr>
        <p:spPr/>
        <p:txBody>
          <a:bodyPr/>
          <a:lstStyle/>
          <a:p>
            <a:fld id="{00F9DAA1-1DF7-43E0-8E29-0CE1148553C7}" type="slidenum">
              <a:rPr lang="en-US" smtClean="0"/>
              <a:pPr/>
              <a:t>21</a:t>
            </a:fld>
            <a:endParaRPr lang="en-US" dirty="0"/>
          </a:p>
        </p:txBody>
      </p:sp>
      <p:pic>
        <p:nvPicPr>
          <p:cNvPr id="18" name="Picture 17">
            <a:extLst>
              <a:ext uri="{FF2B5EF4-FFF2-40B4-BE49-F238E27FC236}">
                <a16:creationId xmlns:a16="http://schemas.microsoft.com/office/drawing/2014/main" id="{6AD5D6CB-F0A4-46D6-B006-F466FFE986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15" y="1173485"/>
            <a:ext cx="7836678" cy="5030819"/>
          </a:xfrm>
          <a:prstGeom prst="rect">
            <a:avLst/>
          </a:prstGeom>
        </p:spPr>
      </p:pic>
    </p:spTree>
    <p:extLst>
      <p:ext uri="{BB962C8B-B14F-4D97-AF65-F5344CB8AC3E}">
        <p14:creationId xmlns:p14="http://schemas.microsoft.com/office/powerpoint/2010/main" val="1934767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LAB 9: Load data into </a:t>
            </a:r>
            <a:r>
              <a:rPr lang="en-US"/>
              <a:t>a relational</a:t>
            </a:r>
            <a:br>
              <a:rPr lang="en-US"/>
            </a:br>
            <a:r>
              <a:rPr lang="en-US"/>
              <a:t>data </a:t>
            </a:r>
            <a:r>
              <a:rPr lang="en-US" dirty="0"/>
              <a:t>warehouse</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60 minutes</a:t>
            </a:r>
          </a:p>
        </p:txBody>
      </p:sp>
    </p:spTree>
    <p:extLst>
      <p:ext uri="{BB962C8B-B14F-4D97-AF65-F5344CB8AC3E}">
        <p14:creationId xmlns:p14="http://schemas.microsoft.com/office/powerpoint/2010/main" val="8646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BB5340F-D937-4A25-A55F-E96196F1556E}"/>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B101C998-4CDB-4043-AA72-17249D9DB4C5}"/>
              </a:ext>
            </a:extLst>
          </p:cNvPr>
          <p:cNvSpPr>
            <a:spLocks noGrp="1"/>
          </p:cNvSpPr>
          <p:nvPr>
            <p:ph type="body" sz="quarter" idx="10"/>
          </p:nvPr>
        </p:nvSpPr>
        <p:spPr/>
        <p:txBody>
          <a:bodyPr/>
          <a:lstStyle/>
          <a:p>
            <a:r>
              <a:rPr lang="en-US" dirty="0"/>
              <a:t>1</a:t>
            </a:r>
          </a:p>
        </p:txBody>
      </p:sp>
      <p:sp>
        <p:nvSpPr>
          <p:cNvPr id="2" name="Title 1">
            <a:extLst>
              <a:ext uri="{FF2B5EF4-FFF2-40B4-BE49-F238E27FC236}">
                <a16:creationId xmlns:a16="http://schemas.microsoft.com/office/drawing/2014/main" id="{3B087B49-54C8-4526-A837-B7B5E559014F}"/>
              </a:ext>
            </a:extLst>
          </p:cNvPr>
          <p:cNvSpPr>
            <a:spLocks noGrp="1"/>
          </p:cNvSpPr>
          <p:nvPr>
            <p:ph type="ctrTitle"/>
          </p:nvPr>
        </p:nvSpPr>
        <p:spPr/>
        <p:txBody>
          <a:bodyPr/>
          <a:lstStyle/>
          <a:p>
            <a:r>
              <a:rPr lang="en-US" dirty="0"/>
              <a:t>I might have missed it, but… what are dedicated SQL pools again?</a:t>
            </a:r>
          </a:p>
        </p:txBody>
      </p:sp>
    </p:spTree>
    <p:extLst>
      <p:ext uri="{BB962C8B-B14F-4D97-AF65-F5344CB8AC3E}">
        <p14:creationId xmlns:p14="http://schemas.microsoft.com/office/powerpoint/2010/main" val="1548982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B46490-DCD0-4E9A-A508-92A6697A4A39}"/>
              </a:ext>
            </a:extLst>
          </p:cNvPr>
          <p:cNvSpPr>
            <a:spLocks noGrp="1"/>
          </p:cNvSpPr>
          <p:nvPr>
            <p:ph type="title"/>
          </p:nvPr>
        </p:nvSpPr>
        <p:spPr/>
        <p:txBody>
          <a:bodyPr/>
          <a:lstStyle/>
          <a:p>
            <a:r>
              <a:rPr lang="en-US" dirty="0"/>
              <a:t>Azure Synapse dedicated SQL pools</a:t>
            </a:r>
          </a:p>
        </p:txBody>
      </p:sp>
      <p:sp>
        <p:nvSpPr>
          <p:cNvPr id="4" name="Content Placeholder 3">
            <a:extLst>
              <a:ext uri="{FF2B5EF4-FFF2-40B4-BE49-F238E27FC236}">
                <a16:creationId xmlns:a16="http://schemas.microsoft.com/office/drawing/2014/main" id="{7714FA8D-797A-4D03-9252-0A116C1F38D8}"/>
              </a:ext>
            </a:extLst>
          </p:cNvPr>
          <p:cNvSpPr>
            <a:spLocks noGrp="1"/>
          </p:cNvSpPr>
          <p:nvPr>
            <p:ph type="body" sz="quarter" idx="10"/>
          </p:nvPr>
        </p:nvSpPr>
        <p:spPr/>
        <p:txBody>
          <a:bodyPr>
            <a:normAutofit/>
          </a:bodyPr>
          <a:lstStyle/>
          <a:p>
            <a:pPr marL="0" indent="0">
              <a:buNone/>
            </a:pPr>
            <a:r>
              <a:rPr lang="en-US" sz="2400" dirty="0"/>
              <a:t>Dedicated SQL Pools refers to the enterprise data warehousing feature available in Azure Synapse Analytics. Dedicated SQL Pools represent the dedicated compute resources required to process data loads and queries for relational big data workloads. The size of SQL pool is determined by Data Warehousing Units (DWU).</a:t>
            </a:r>
          </a:p>
          <a:p>
            <a:endParaRPr lang="en-US" dirty="0"/>
          </a:p>
        </p:txBody>
      </p:sp>
      <p:sp>
        <p:nvSpPr>
          <p:cNvPr id="2" name="Text Placeholder 1">
            <a:extLst>
              <a:ext uri="{FF2B5EF4-FFF2-40B4-BE49-F238E27FC236}">
                <a16:creationId xmlns:a16="http://schemas.microsoft.com/office/drawing/2014/main" id="{A7F30994-F25A-4FC7-9102-8D2DD0505F52}"/>
              </a:ext>
            </a:extLst>
          </p:cNvPr>
          <p:cNvSpPr>
            <a:spLocks noGrp="1"/>
          </p:cNvSpPr>
          <p:nvPr>
            <p:ph type="body" sz="quarter" idx="16"/>
          </p:nvPr>
        </p:nvSpPr>
        <p:spPr/>
        <p:txBody>
          <a:bodyPr/>
          <a:lstStyle/>
          <a:p>
            <a:endParaRPr lang="en-US"/>
          </a:p>
        </p:txBody>
      </p:sp>
      <p:pic>
        <p:nvPicPr>
          <p:cNvPr id="7" name="Graphic 6" descr="Database outline">
            <a:extLst>
              <a:ext uri="{FF2B5EF4-FFF2-40B4-BE49-F238E27FC236}">
                <a16:creationId xmlns:a16="http://schemas.microsoft.com/office/drawing/2014/main" id="{6AFFEA49-2236-4285-810B-14B9771705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7704" y="2476500"/>
            <a:ext cx="914400" cy="914400"/>
          </a:xfrm>
          <a:prstGeom prst="rect">
            <a:avLst/>
          </a:prstGeom>
        </p:spPr>
      </p:pic>
    </p:spTree>
    <p:extLst>
      <p:ext uri="{BB962C8B-B14F-4D97-AF65-F5344CB8AC3E}">
        <p14:creationId xmlns:p14="http://schemas.microsoft.com/office/powerpoint/2010/main" val="2385811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B1B558-BF82-4E7F-94CF-BE2882BCE50E}"/>
              </a:ext>
              <a:ext uri="{C183D7F6-B498-43B3-948B-1728B52AA6E4}">
                <adec:decorative xmlns:adec="http://schemas.microsoft.com/office/drawing/2017/decorative" val="1"/>
              </a:ext>
            </a:extLst>
          </p:cNvPr>
          <p:cNvSpPr/>
          <p:nvPr/>
        </p:nvSpPr>
        <p:spPr>
          <a:xfrm>
            <a:off x="6539345" y="1829430"/>
            <a:ext cx="5652655" cy="8115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8D3B008-538C-4221-B6CC-D50EE1A24CF8}"/>
              </a:ext>
              <a:ext uri="{C183D7F6-B498-43B3-948B-1728B52AA6E4}">
                <adec:decorative xmlns:adec="http://schemas.microsoft.com/office/drawing/2017/decorative" val="1"/>
              </a:ext>
            </a:extLst>
          </p:cNvPr>
          <p:cNvSpPr/>
          <p:nvPr/>
        </p:nvSpPr>
        <p:spPr>
          <a:xfrm>
            <a:off x="0" y="1829430"/>
            <a:ext cx="5652655" cy="8115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EBDE7C79-9AD0-4B95-88DD-33F7D8E1976E}"/>
              </a:ext>
              <a:ext uri="{C183D7F6-B498-43B3-948B-1728B52AA6E4}">
                <adec:decorative xmlns:adec="http://schemas.microsoft.com/office/drawing/2017/decorative" val="1"/>
              </a:ext>
            </a:extLst>
          </p:cNvPr>
          <p:cNvCxnSpPr>
            <a:cxnSpLocks/>
          </p:cNvCxnSpPr>
          <p:nvPr/>
        </p:nvCxnSpPr>
        <p:spPr>
          <a:xfrm>
            <a:off x="6096000" y="1828800"/>
            <a:ext cx="0" cy="411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42E837BB-922D-4315-A68F-DCF835BA7C4E}"/>
              </a:ext>
            </a:extLst>
          </p:cNvPr>
          <p:cNvSpPr>
            <a:spLocks noGrp="1"/>
          </p:cNvSpPr>
          <p:nvPr>
            <p:ph type="title"/>
          </p:nvPr>
        </p:nvSpPr>
        <p:spPr>
          <a:xfrm>
            <a:off x="652462" y="346076"/>
            <a:ext cx="11234738" cy="568324"/>
          </a:xfrm>
        </p:spPr>
        <p:txBody>
          <a:bodyPr>
            <a:normAutofit fontScale="90000"/>
          </a:bodyPr>
          <a:lstStyle/>
          <a:p>
            <a:r>
              <a:rPr lang="en-GB" dirty="0"/>
              <a:t>Comparing dedicated SQL Pools with serverless SQL pools in </a:t>
            </a:r>
            <a:br>
              <a:rPr lang="en-GB" dirty="0"/>
            </a:br>
            <a:r>
              <a:rPr lang="en-GB" dirty="0"/>
              <a:t>Azure Synapse Analytics</a:t>
            </a:r>
            <a:endParaRPr lang="en-US" dirty="0"/>
          </a:p>
        </p:txBody>
      </p:sp>
      <p:sp>
        <p:nvSpPr>
          <p:cNvPr id="7" name="Content Placeholder 6">
            <a:extLst>
              <a:ext uri="{FF2B5EF4-FFF2-40B4-BE49-F238E27FC236}">
                <a16:creationId xmlns:a16="http://schemas.microsoft.com/office/drawing/2014/main" id="{0D2D3EC8-50BA-4FD9-A167-BD69E36816F8}"/>
              </a:ext>
            </a:extLst>
          </p:cNvPr>
          <p:cNvSpPr>
            <a:spLocks noGrp="1"/>
          </p:cNvSpPr>
          <p:nvPr>
            <p:ph type="body" sz="quarter" idx="16"/>
          </p:nvPr>
        </p:nvSpPr>
        <p:spPr>
          <a:xfrm>
            <a:off x="647700" y="1828800"/>
            <a:ext cx="4912534" cy="795130"/>
          </a:xfrm>
        </p:spPr>
        <p:txBody>
          <a:bodyPr>
            <a:normAutofit/>
          </a:bodyPr>
          <a:lstStyle/>
          <a:p>
            <a:r>
              <a:rPr lang="en-US" dirty="0"/>
              <a:t>Dedicated SQL Pool</a:t>
            </a:r>
          </a:p>
        </p:txBody>
      </p:sp>
      <p:sp>
        <p:nvSpPr>
          <p:cNvPr id="6" name="Content Placeholder 5">
            <a:extLst>
              <a:ext uri="{FF2B5EF4-FFF2-40B4-BE49-F238E27FC236}">
                <a16:creationId xmlns:a16="http://schemas.microsoft.com/office/drawing/2014/main" id="{9D982996-F328-4ABC-A205-3C7049F27B3E}"/>
              </a:ext>
            </a:extLst>
          </p:cNvPr>
          <p:cNvSpPr>
            <a:spLocks noGrp="1"/>
          </p:cNvSpPr>
          <p:nvPr>
            <p:ph type="body" sz="quarter" idx="10"/>
          </p:nvPr>
        </p:nvSpPr>
        <p:spPr>
          <a:xfrm>
            <a:off x="647700" y="2905066"/>
            <a:ext cx="4912534" cy="3038534"/>
          </a:xfrm>
        </p:spPr>
        <p:txBody>
          <a:bodyPr>
            <a:normAutofit/>
          </a:bodyPr>
          <a:lstStyle/>
          <a:p>
            <a:r>
              <a:rPr lang="en-GB" dirty="0"/>
              <a:t>Used for Data Warehouse operations</a:t>
            </a:r>
            <a:br>
              <a:rPr lang="en-GB" dirty="0"/>
            </a:br>
            <a:endParaRPr lang="en-GB" dirty="0"/>
          </a:p>
          <a:p>
            <a:r>
              <a:rPr lang="en-GB" dirty="0"/>
              <a:t>Provides predictable performance and costs</a:t>
            </a:r>
            <a:br>
              <a:rPr lang="en-GB" dirty="0"/>
            </a:br>
            <a:endParaRPr lang="en-GB" dirty="0"/>
          </a:p>
          <a:p>
            <a:r>
              <a:rPr lang="en-GB" dirty="0"/>
              <a:t>Reserves processing power for data stored in SQL tables</a:t>
            </a:r>
          </a:p>
        </p:txBody>
      </p:sp>
      <p:sp>
        <p:nvSpPr>
          <p:cNvPr id="3" name="Content Placeholder 2">
            <a:extLst>
              <a:ext uri="{FF2B5EF4-FFF2-40B4-BE49-F238E27FC236}">
                <a16:creationId xmlns:a16="http://schemas.microsoft.com/office/drawing/2014/main" id="{6CFACEB2-BB77-417B-A417-23AFBA929345}"/>
              </a:ext>
            </a:extLst>
          </p:cNvPr>
          <p:cNvSpPr>
            <a:spLocks noGrp="1"/>
          </p:cNvSpPr>
          <p:nvPr>
            <p:ph type="body" sz="quarter" idx="18"/>
          </p:nvPr>
        </p:nvSpPr>
        <p:spPr>
          <a:xfrm>
            <a:off x="6631766" y="1828800"/>
            <a:ext cx="4912534" cy="795130"/>
          </a:xfrm>
        </p:spPr>
        <p:txBody>
          <a:bodyPr/>
          <a:lstStyle/>
          <a:p>
            <a:r>
              <a:rPr lang="en-US" dirty="0"/>
              <a:t>Serverless SQL Pool</a:t>
            </a:r>
          </a:p>
        </p:txBody>
      </p:sp>
      <p:sp>
        <p:nvSpPr>
          <p:cNvPr id="2" name="Content Placeholder 1">
            <a:extLst>
              <a:ext uri="{FF2B5EF4-FFF2-40B4-BE49-F238E27FC236}">
                <a16:creationId xmlns:a16="http://schemas.microsoft.com/office/drawing/2014/main" id="{FFF8E607-DEFA-4726-9900-BF36257F57CE}"/>
              </a:ext>
            </a:extLst>
          </p:cNvPr>
          <p:cNvSpPr>
            <a:spLocks noGrp="1"/>
          </p:cNvSpPr>
          <p:nvPr>
            <p:ph type="body" sz="quarter" idx="17"/>
          </p:nvPr>
        </p:nvSpPr>
        <p:spPr>
          <a:xfrm>
            <a:off x="6631766" y="2905066"/>
            <a:ext cx="4912534" cy="3038534"/>
          </a:xfrm>
        </p:spPr>
        <p:txBody>
          <a:bodyPr/>
          <a:lstStyle/>
          <a:p>
            <a:r>
              <a:rPr lang="en-GB" dirty="0"/>
              <a:t>Used for data preparation or ad-hoc queries against unstructured data.</a:t>
            </a:r>
            <a:br>
              <a:rPr lang="en-GB" dirty="0"/>
            </a:br>
            <a:endParaRPr lang="en-GB" dirty="0"/>
          </a:p>
          <a:p>
            <a:r>
              <a:rPr lang="en-GB" dirty="0"/>
              <a:t>Provides an always available SQL endpoint for unplanned workloads</a:t>
            </a:r>
            <a:br>
              <a:rPr lang="en-GB" dirty="0"/>
            </a:br>
            <a:endParaRPr lang="en-GB" dirty="0"/>
          </a:p>
          <a:p>
            <a:r>
              <a:rPr lang="en-GB" dirty="0"/>
              <a:t>Enables interactive querying</a:t>
            </a:r>
            <a:endParaRPr lang="en-US" dirty="0"/>
          </a:p>
        </p:txBody>
      </p:sp>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a:xfrm>
            <a:off x="7234764" y="6466371"/>
            <a:ext cx="4114800" cy="331932"/>
          </a:xfrm>
        </p:spPr>
        <p:txBody>
          <a:bodyPr/>
          <a:lstStyle/>
          <a:p>
            <a:r>
              <a:rPr lang="en-US" dirty="0"/>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a:xfrm>
            <a:off x="11636830" y="6466371"/>
            <a:ext cx="436355" cy="331932"/>
          </a:xfrm>
        </p:spPr>
        <p:txBody>
          <a:bodyPr/>
          <a:lstStyle/>
          <a:p>
            <a:fld id="{00F9DAA1-1DF7-43E0-8E29-0CE1148553C7}" type="slidenum">
              <a:rPr lang="en-US" smtClean="0"/>
              <a:pPr/>
              <a:t>5</a:t>
            </a:fld>
            <a:endParaRPr lang="en-US" dirty="0"/>
          </a:p>
        </p:txBody>
      </p:sp>
    </p:spTree>
    <p:extLst>
      <p:ext uri="{BB962C8B-B14F-4D97-AF65-F5344CB8AC3E}">
        <p14:creationId xmlns:p14="http://schemas.microsoft.com/office/powerpoint/2010/main" val="2025437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4037172" cy="3439389"/>
          </a:xfrm>
        </p:spPr>
        <p:txBody>
          <a:bodyPr>
            <a:normAutofit/>
          </a:bodyPr>
          <a:lstStyle/>
          <a:p>
            <a:r>
              <a:rPr lang="en-GB" dirty="0"/>
              <a:t>Data loading best practices in Azure Synapse Analytics</a:t>
            </a:r>
            <a:endParaRPr lang="en-US" dirty="0"/>
          </a:p>
        </p:txBody>
      </p:sp>
      <p:sp>
        <p:nvSpPr>
          <p:cNvPr id="5" name="Subtitle 4">
            <a:extLst>
              <a:ext uri="{FF2B5EF4-FFF2-40B4-BE49-F238E27FC236}">
                <a16:creationId xmlns:a16="http://schemas.microsoft.com/office/drawing/2014/main" id="{F7069C6B-6D1C-42A4-A666-15AD99B56AE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0369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E837BB-922D-4315-A68F-DCF835BA7C4E}"/>
              </a:ext>
            </a:extLst>
          </p:cNvPr>
          <p:cNvSpPr>
            <a:spLocks noGrp="1"/>
          </p:cNvSpPr>
          <p:nvPr>
            <p:ph type="title"/>
          </p:nvPr>
        </p:nvSpPr>
        <p:spPr>
          <a:xfrm>
            <a:off x="649223" y="346076"/>
            <a:ext cx="8453833" cy="568324"/>
          </a:xfrm>
        </p:spPr>
        <p:txBody>
          <a:bodyPr>
            <a:normAutofit fontScale="90000"/>
          </a:bodyPr>
          <a:lstStyle/>
          <a:p>
            <a:r>
              <a:rPr lang="en-GB" dirty="0"/>
              <a:t>Data loading best practices in Azure Synapse Analytics</a:t>
            </a:r>
            <a:endParaRPr lang="en-US" dirty="0"/>
          </a:p>
        </p:txBody>
      </p:sp>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rPr>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6" name="Content Placeholder 5">
            <a:extLst>
              <a:ext uri="{FF2B5EF4-FFF2-40B4-BE49-F238E27FC236}">
                <a16:creationId xmlns:a16="http://schemas.microsoft.com/office/drawing/2014/main" id="{9D982996-F328-4ABC-A205-3C7049F27B3E}"/>
              </a:ext>
            </a:extLst>
          </p:cNvPr>
          <p:cNvSpPr>
            <a:spLocks noGrp="1"/>
          </p:cNvSpPr>
          <p:nvPr>
            <p:ph type="body" sz="quarter" idx="10"/>
          </p:nvPr>
        </p:nvSpPr>
        <p:spPr>
          <a:xfrm>
            <a:off x="647700" y="1125940"/>
            <a:ext cx="8673718" cy="4817660"/>
          </a:xfrm>
        </p:spPr>
        <p:txBody>
          <a:bodyPr>
            <a:normAutofit/>
          </a:bodyPr>
          <a:lstStyle/>
          <a:p>
            <a:r>
              <a:rPr lang="en-GB" sz="1800" dirty="0"/>
              <a:t>Manage source data files</a:t>
            </a:r>
          </a:p>
          <a:p>
            <a:endParaRPr lang="en-GB" sz="1800" dirty="0"/>
          </a:p>
          <a:p>
            <a:r>
              <a:rPr lang="en-GB" sz="1800" dirty="0"/>
              <a:t>Manage singleton updates</a:t>
            </a:r>
          </a:p>
          <a:p>
            <a:endParaRPr lang="en-GB" sz="1800" dirty="0"/>
          </a:p>
          <a:p>
            <a:r>
              <a:rPr lang="en-GB" sz="1800" dirty="0"/>
              <a:t>Set up dedicated data loading accounts</a:t>
            </a:r>
          </a:p>
          <a:p>
            <a:endParaRPr lang="en-GB" sz="1800" dirty="0"/>
          </a:p>
          <a:p>
            <a:r>
              <a:rPr lang="en-GB" sz="1800" dirty="0"/>
              <a:t>Manage concurrent access to Azure Synapse Analytics</a:t>
            </a:r>
          </a:p>
          <a:p>
            <a:endParaRPr lang="en-GB" sz="1800" dirty="0"/>
          </a:p>
          <a:p>
            <a:r>
              <a:rPr lang="en-GB" sz="1800" dirty="0"/>
              <a:t>Implement Workload Management</a:t>
            </a:r>
          </a:p>
          <a:p>
            <a:endParaRPr lang="en-GB" sz="1800" dirty="0"/>
          </a:p>
          <a:p>
            <a:r>
              <a:rPr lang="en-GB" sz="1800" dirty="0"/>
              <a:t>Use </a:t>
            </a:r>
            <a:r>
              <a:rPr lang="en-GB" sz="1800" dirty="0" err="1"/>
              <a:t>PolyBase</a:t>
            </a:r>
            <a:r>
              <a:rPr lang="en-GB" sz="1800" dirty="0"/>
              <a:t>, the Copy command, or the Copy data activity in Synapse Pipelines</a:t>
            </a:r>
          </a:p>
        </p:txBody>
      </p:sp>
    </p:spTree>
    <p:extLst>
      <p:ext uri="{BB962C8B-B14F-4D97-AF65-F5344CB8AC3E}">
        <p14:creationId xmlns:p14="http://schemas.microsoft.com/office/powerpoint/2010/main" val="2592538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8B1FF-B885-4678-894D-374201B03C25}"/>
              </a:ext>
            </a:extLst>
          </p:cNvPr>
          <p:cNvSpPr>
            <a:spLocks noGrp="1"/>
          </p:cNvSpPr>
          <p:nvPr>
            <p:ph type="title"/>
          </p:nvPr>
        </p:nvSpPr>
        <p:spPr/>
        <p:txBody>
          <a:bodyPr/>
          <a:lstStyle/>
          <a:p>
            <a:r>
              <a:rPr lang="en-US" dirty="0"/>
              <a:t>What is </a:t>
            </a:r>
            <a:r>
              <a:rPr lang="en-US" dirty="0" err="1"/>
              <a:t>PolyBase</a:t>
            </a:r>
            <a:r>
              <a:rPr lang="en-US" dirty="0"/>
              <a:t>?</a:t>
            </a:r>
          </a:p>
        </p:txBody>
      </p:sp>
      <p:sp>
        <p:nvSpPr>
          <p:cNvPr id="3" name="Footer Placeholder 2">
            <a:extLst>
              <a:ext uri="{FF2B5EF4-FFF2-40B4-BE49-F238E27FC236}">
                <a16:creationId xmlns:a16="http://schemas.microsoft.com/office/drawing/2014/main" id="{7E098038-780F-4ED9-8888-1E0F13855867}"/>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EE71EDB7-0D36-49F0-B59A-B29F9BF01685}"/>
              </a:ext>
            </a:extLst>
          </p:cNvPr>
          <p:cNvSpPr>
            <a:spLocks noGrp="1"/>
          </p:cNvSpPr>
          <p:nvPr>
            <p:ph type="sldNum" sz="quarter" idx="4"/>
          </p:nvPr>
        </p:nvSpPr>
        <p:spPr/>
        <p:txBody>
          <a:bodyPr/>
          <a:lstStyle/>
          <a:p>
            <a:fld id="{00F9DAA1-1DF7-43E0-8E29-0CE1148553C7}" type="slidenum">
              <a:rPr lang="en-US" smtClean="0"/>
              <a:pPr/>
              <a:t>8</a:t>
            </a:fld>
            <a:endParaRPr lang="en-US" dirty="0"/>
          </a:p>
        </p:txBody>
      </p:sp>
      <p:sp>
        <p:nvSpPr>
          <p:cNvPr id="5" name="Text Placeholder 4">
            <a:extLst>
              <a:ext uri="{FF2B5EF4-FFF2-40B4-BE49-F238E27FC236}">
                <a16:creationId xmlns:a16="http://schemas.microsoft.com/office/drawing/2014/main" id="{5AF4F382-288A-47C6-8F1F-EBA553E738E4}"/>
              </a:ext>
            </a:extLst>
          </p:cNvPr>
          <p:cNvSpPr>
            <a:spLocks noGrp="1"/>
          </p:cNvSpPr>
          <p:nvPr>
            <p:ph type="body" sz="quarter" idx="10"/>
          </p:nvPr>
        </p:nvSpPr>
        <p:spPr/>
        <p:txBody>
          <a:bodyPr/>
          <a:lstStyle/>
          <a:p>
            <a:r>
              <a:rPr lang="en-US" sz="1800" dirty="0"/>
              <a:t>Enables SQL Server to query external data using T-SQL</a:t>
            </a:r>
          </a:p>
          <a:p>
            <a:endParaRPr lang="en-US" sz="1800" dirty="0"/>
          </a:p>
          <a:p>
            <a:r>
              <a:rPr lang="en-US" sz="1800" dirty="0"/>
              <a:t>Join data from external sources to relational tables</a:t>
            </a:r>
          </a:p>
          <a:p>
            <a:endParaRPr lang="en-US" sz="1800" dirty="0"/>
          </a:p>
          <a:p>
            <a:r>
              <a:rPr lang="en-US" sz="1800" dirty="0"/>
              <a:t>Minimizes the need for ETL processes for data movement</a:t>
            </a:r>
          </a:p>
        </p:txBody>
      </p:sp>
      <p:sp>
        <p:nvSpPr>
          <p:cNvPr id="6" name="Text Placeholder 5">
            <a:extLst>
              <a:ext uri="{FF2B5EF4-FFF2-40B4-BE49-F238E27FC236}">
                <a16:creationId xmlns:a16="http://schemas.microsoft.com/office/drawing/2014/main" id="{CB733459-E477-4453-B744-875747E52B06}"/>
              </a:ext>
            </a:extLst>
          </p:cNvPr>
          <p:cNvSpPr>
            <a:spLocks noGrp="1"/>
          </p:cNvSpPr>
          <p:nvPr>
            <p:ph type="body" sz="quarter" idx="16"/>
          </p:nvPr>
        </p:nvSpPr>
        <p:spPr/>
        <p:txBody>
          <a:bodyPr/>
          <a:lstStyle/>
          <a:p>
            <a:r>
              <a:rPr lang="en-US" dirty="0"/>
              <a:t>Query data from its original location and format</a:t>
            </a:r>
          </a:p>
        </p:txBody>
      </p:sp>
    </p:spTree>
    <p:extLst>
      <p:ext uri="{BB962C8B-B14F-4D97-AF65-F5344CB8AC3E}">
        <p14:creationId xmlns:p14="http://schemas.microsoft.com/office/powerpoint/2010/main" val="3583466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8B1FF-B885-4678-894D-374201B03C25}"/>
              </a:ext>
            </a:extLst>
          </p:cNvPr>
          <p:cNvSpPr>
            <a:spLocks noGrp="1"/>
          </p:cNvSpPr>
          <p:nvPr>
            <p:ph type="title"/>
          </p:nvPr>
        </p:nvSpPr>
        <p:spPr/>
        <p:txBody>
          <a:bodyPr/>
          <a:lstStyle/>
          <a:p>
            <a:r>
              <a:rPr lang="en-US" dirty="0"/>
              <a:t>COPY Statement (T-SQL)</a:t>
            </a:r>
          </a:p>
        </p:txBody>
      </p:sp>
      <p:sp>
        <p:nvSpPr>
          <p:cNvPr id="3" name="Footer Placeholder 2">
            <a:extLst>
              <a:ext uri="{FF2B5EF4-FFF2-40B4-BE49-F238E27FC236}">
                <a16:creationId xmlns:a16="http://schemas.microsoft.com/office/drawing/2014/main" id="{7E098038-780F-4ED9-8888-1E0F13855867}"/>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EE71EDB7-0D36-49F0-B59A-B29F9BF01685}"/>
              </a:ext>
            </a:extLst>
          </p:cNvPr>
          <p:cNvSpPr>
            <a:spLocks noGrp="1"/>
          </p:cNvSpPr>
          <p:nvPr>
            <p:ph type="sldNum" sz="quarter" idx="4"/>
          </p:nvPr>
        </p:nvSpPr>
        <p:spPr/>
        <p:txBody>
          <a:bodyPr/>
          <a:lstStyle/>
          <a:p>
            <a:fld id="{00F9DAA1-1DF7-43E0-8E29-0CE1148553C7}" type="slidenum">
              <a:rPr lang="en-US" smtClean="0"/>
              <a:pPr/>
              <a:t>9</a:t>
            </a:fld>
            <a:endParaRPr lang="en-US" dirty="0"/>
          </a:p>
        </p:txBody>
      </p:sp>
      <p:sp>
        <p:nvSpPr>
          <p:cNvPr id="5" name="Text Placeholder 4">
            <a:extLst>
              <a:ext uri="{FF2B5EF4-FFF2-40B4-BE49-F238E27FC236}">
                <a16:creationId xmlns:a16="http://schemas.microsoft.com/office/drawing/2014/main" id="{5AF4F382-288A-47C6-8F1F-EBA553E738E4}"/>
              </a:ext>
            </a:extLst>
          </p:cNvPr>
          <p:cNvSpPr>
            <a:spLocks noGrp="1"/>
          </p:cNvSpPr>
          <p:nvPr>
            <p:ph type="body" sz="quarter" idx="10"/>
          </p:nvPr>
        </p:nvSpPr>
        <p:spPr/>
        <p:txBody>
          <a:bodyPr/>
          <a:lstStyle/>
          <a:p>
            <a:r>
              <a:rPr lang="en-US" sz="1800" dirty="0"/>
              <a:t>Enables Azure Synapse Analytics to query and load external data using T-SQL</a:t>
            </a:r>
          </a:p>
          <a:p>
            <a:endParaRPr lang="en-US" sz="1800" dirty="0"/>
          </a:p>
          <a:p>
            <a:r>
              <a:rPr lang="en-US" sz="1800" dirty="0"/>
              <a:t>Provides the most flexibility for high-throughput data ingestion into Azure Synapse Analytics</a:t>
            </a:r>
          </a:p>
          <a:p>
            <a:endParaRPr lang="en-US" sz="1800" dirty="0"/>
          </a:p>
          <a:p>
            <a:r>
              <a:rPr lang="en-US" sz="1800" dirty="0"/>
              <a:t>Uses lower privileged accounts to load data</a:t>
            </a:r>
          </a:p>
          <a:p>
            <a:pPr marL="0" indent="0">
              <a:buNone/>
            </a:pPr>
            <a:endParaRPr lang="en-US" sz="1800" dirty="0"/>
          </a:p>
        </p:txBody>
      </p:sp>
      <p:sp>
        <p:nvSpPr>
          <p:cNvPr id="6" name="Text Placeholder 5">
            <a:extLst>
              <a:ext uri="{FF2B5EF4-FFF2-40B4-BE49-F238E27FC236}">
                <a16:creationId xmlns:a16="http://schemas.microsoft.com/office/drawing/2014/main" id="{CB733459-E477-4453-B744-875747E52B06}"/>
              </a:ext>
            </a:extLst>
          </p:cNvPr>
          <p:cNvSpPr>
            <a:spLocks noGrp="1"/>
          </p:cNvSpPr>
          <p:nvPr>
            <p:ph type="body" sz="quarter" idx="16"/>
          </p:nvPr>
        </p:nvSpPr>
        <p:spPr/>
        <p:txBody>
          <a:bodyPr/>
          <a:lstStyle/>
          <a:p>
            <a:r>
              <a:rPr lang="en-US" dirty="0"/>
              <a:t>Query data from its original location and format</a:t>
            </a:r>
          </a:p>
        </p:txBody>
      </p:sp>
    </p:spTree>
    <p:extLst>
      <p:ext uri="{BB962C8B-B14F-4D97-AF65-F5344CB8AC3E}">
        <p14:creationId xmlns:p14="http://schemas.microsoft.com/office/powerpoint/2010/main" val="1020083198"/>
      </p:ext>
    </p:extLst>
  </p:cSld>
  <p:clrMapOvr>
    <a:masterClrMapping/>
  </p:clrMapOvr>
</p:sld>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4409</TotalTime>
  <Words>2452</Words>
  <Application>Microsoft Macintosh PowerPoint</Application>
  <PresentationFormat>Widescreen</PresentationFormat>
  <Paragraphs>302</Paragraphs>
  <Slides>22</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Catamaran ExtraBold</vt:lpstr>
      <vt:lpstr>Helvetica Neue</vt:lpstr>
      <vt:lpstr>Lucida Sans</vt:lpstr>
      <vt:lpstr>Montserrat</vt:lpstr>
      <vt:lpstr>Segoe UI</vt:lpstr>
      <vt:lpstr>Office Theme</vt:lpstr>
      <vt:lpstr>Ingest and load data into the data warehouse</vt:lpstr>
      <vt:lpstr>Agenda</vt:lpstr>
      <vt:lpstr>I might have missed it, but… what are dedicated SQL pools again?</vt:lpstr>
      <vt:lpstr>Azure Synapse dedicated SQL pools</vt:lpstr>
      <vt:lpstr>Comparing dedicated SQL Pools with serverless SQL pools in  Azure Synapse Analytics</vt:lpstr>
      <vt:lpstr>Data loading best practices in Azure Synapse Analytics</vt:lpstr>
      <vt:lpstr>Data loading best practices in Azure Synapse Analytics</vt:lpstr>
      <vt:lpstr>What is PolyBase?</vt:lpstr>
      <vt:lpstr>COPY Statement (T-SQL)</vt:lpstr>
      <vt:lpstr>Differences between PolyBase and the COPY statement</vt:lpstr>
      <vt:lpstr>Petabyte-scale ingestion with Azure Data Factory/Synapse Pipelines</vt:lpstr>
      <vt:lpstr>What is Azure Data Factory?</vt:lpstr>
      <vt:lpstr>ADF Terminology</vt:lpstr>
      <vt:lpstr>Linked services</vt:lpstr>
      <vt:lpstr>Datasets</vt:lpstr>
      <vt:lpstr>Pipelines</vt:lpstr>
      <vt:lpstr>Integration runtimes</vt:lpstr>
      <vt:lpstr>Comparing Azure Data Factory with Synapse Pipelines</vt:lpstr>
      <vt:lpstr>Petabyte-scale ingestion with the Copy data activity</vt:lpstr>
      <vt:lpstr>PolyBase vs COPY</vt:lpstr>
      <vt:lpstr>Copy Activity</vt:lpstr>
      <vt:lpstr>LAB 9: Load data into a relational data warehouse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Kyle Bunting</cp:lastModifiedBy>
  <cp:revision>42</cp:revision>
  <dcterms:created xsi:type="dcterms:W3CDTF">2021-04-14T17:02:56Z</dcterms:created>
  <dcterms:modified xsi:type="dcterms:W3CDTF">2023-12-03T04:50:08Z</dcterms:modified>
</cp:coreProperties>
</file>